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notesMasterIdLst>
    <p:notesMasterId r:id="rId18"/>
  </p:notesMasterIdLst>
  <p:handoutMasterIdLst>
    <p:handoutMasterId r:id="rId19"/>
  </p:handoutMasterIdLst>
  <p:sldIdLst>
    <p:sldId id="283" r:id="rId5"/>
    <p:sldId id="268" r:id="rId6"/>
    <p:sldId id="284" r:id="rId7"/>
    <p:sldId id="285" r:id="rId8"/>
    <p:sldId id="286" r:id="rId9"/>
    <p:sldId id="287" r:id="rId10"/>
    <p:sldId id="288" r:id="rId11"/>
    <p:sldId id="289" r:id="rId12"/>
    <p:sldId id="290" r:id="rId13"/>
    <p:sldId id="291" r:id="rId14"/>
    <p:sldId id="292" r:id="rId15"/>
    <p:sldId id="293" r:id="rId16"/>
    <p:sldId id="294"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1F1F"/>
    <a:srgbClr val="FAB000"/>
    <a:srgbClr val="FF6E0D"/>
    <a:srgbClr val="AECC48"/>
    <a:srgbClr val="498339"/>
    <a:srgbClr val="279BCE"/>
    <a:srgbClr val="6AA9DD"/>
    <a:srgbClr val="1C2346"/>
    <a:srgbClr val="2B57A4"/>
    <a:srgbClr val="264C2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02E816-27F4-4EE1-886D-623831201796}" v="2" dt="2021-08-04T07:40:48.0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88245" autoAdjust="0"/>
  </p:normalViewPr>
  <p:slideViewPr>
    <p:cSldViewPr snapToGrid="0" snapToObjects="1">
      <p:cViewPr varScale="1">
        <p:scale>
          <a:sx n="96" d="100"/>
          <a:sy n="96" d="100"/>
        </p:scale>
        <p:origin x="538" y="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100" d="100"/>
          <a:sy n="100" d="100"/>
        </p:scale>
        <p:origin x="-3468" y="78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AB7562-90BB-4E8C-9580-AB50A3580E3C}" type="datetimeFigureOut">
              <a:rPr lang="en-ZA" smtClean="0"/>
              <a:t>2021/09/09</a:t>
            </a:fld>
            <a:endParaRPr lang="en-Z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8B01456-8100-4F02-BA61-D827A94533C8}" type="slidenum">
              <a:rPr lang="en-ZA" smtClean="0"/>
              <a:t>‹#›</a:t>
            </a:fld>
            <a:endParaRPr lang="en-ZA"/>
          </a:p>
        </p:txBody>
      </p:sp>
    </p:spTree>
    <p:extLst>
      <p:ext uri="{BB962C8B-B14F-4D97-AF65-F5344CB8AC3E}">
        <p14:creationId xmlns:p14="http://schemas.microsoft.com/office/powerpoint/2010/main" val="1720264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2CECB3-252F-4E2B-ACC3-67DBCBBC5B3D}" type="datetimeFigureOut">
              <a:rPr lang="en-GB" smtClean="0"/>
              <a:t>09/09/2021</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5105D7-B004-47F4-B324-F21CA3DEE8FA}" type="slidenum">
              <a:rPr lang="en-GB" smtClean="0"/>
              <a:t>‹#›</a:t>
            </a:fld>
            <a:endParaRPr lang="en-GB"/>
          </a:p>
        </p:txBody>
      </p:sp>
    </p:spTree>
    <p:extLst>
      <p:ext uri="{BB962C8B-B14F-4D97-AF65-F5344CB8AC3E}">
        <p14:creationId xmlns:p14="http://schemas.microsoft.com/office/powerpoint/2010/main" val="552555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rtpi.iweb-storage.com/s/IjU1ODE3ZjE5NmExODkyNmNmYWU4NDNjZiI.xrT02gqmyoYWyfcpIh0rf9lcx6c"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399"/>
            <a:ext cx="5705475" cy="4905375"/>
          </a:xfrm>
        </p:spPr>
        <p:txBody>
          <a:bodyPr/>
          <a:lstStyle/>
          <a:p>
            <a:pPr>
              <a:defRPr/>
            </a:pPr>
            <a:r>
              <a:rPr lang="en-GB" altLang="en-US" sz="1000" b="1" dirty="0">
                <a:latin typeface="Arial" panose="020B0604020202020204" pitchFamily="34" charset="0"/>
                <a:cs typeface="Arial" panose="020B0604020202020204" pitchFamily="34" charset="0"/>
              </a:rPr>
              <a:t>Introduce the activity</a:t>
            </a:r>
          </a:p>
          <a:p>
            <a:pPr>
              <a:defRPr/>
            </a:pPr>
            <a:endParaRPr lang="en-GB" altLang="en-US" sz="1000" b="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1000" dirty="0">
                <a:latin typeface="Arial" panose="020B0604020202020204" pitchFamily="34" charset="0"/>
                <a:cs typeface="Arial" panose="020B0604020202020204" pitchFamily="34" charset="0"/>
              </a:rPr>
              <a:t>Explain that Green Living is a team activity looking at the impact of housing developments on the environment and on existing communities. </a:t>
            </a:r>
          </a:p>
          <a:p>
            <a:pPr marL="0" indent="0">
              <a:buFont typeface="Arial" panose="020B0604020202020204" pitchFamily="34" charset="0"/>
              <a:buNone/>
              <a:defRPr/>
            </a:pPr>
            <a:endParaRPr lang="en-GB" alt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1000" dirty="0">
                <a:latin typeface="Arial" panose="020B0604020202020204" pitchFamily="34" charset="0"/>
                <a:cs typeface="Arial" panose="020B0604020202020204" pitchFamily="34" charset="0"/>
              </a:rPr>
              <a:t>It looks at several of the key themes involved in sustainable design as well as introducing some of the professional and management careers in construction. </a:t>
            </a:r>
          </a:p>
          <a:p>
            <a:pPr marL="0" indent="0">
              <a:buFont typeface="Arial" panose="020B0604020202020204" pitchFamily="34" charset="0"/>
              <a:buNone/>
              <a:defRPr/>
            </a:pPr>
            <a:endParaRPr lang="en-GB" alt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1000" dirty="0">
                <a:latin typeface="Arial" panose="020B0604020202020204" pitchFamily="34" charset="0"/>
                <a:cs typeface="Arial" panose="020B0604020202020204" pitchFamily="34" charset="0"/>
              </a:rPr>
              <a:t>Participants will design and produce a 3D model layout of a sustainable (green) mixed housing development, showing details such as vehicle and pedestrian access, car parking, individual plot boundaries and other features.</a:t>
            </a:r>
          </a:p>
          <a:p>
            <a:pPr marL="0" indent="0">
              <a:buFont typeface="Arial" panose="020B0604020202020204" pitchFamily="34" charset="0"/>
              <a:buNone/>
              <a:defRPr/>
            </a:pPr>
            <a:endParaRPr lang="en-GB" alt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1000" dirty="0">
                <a:latin typeface="Arial" panose="020B0604020202020204" pitchFamily="34" charset="0"/>
                <a:cs typeface="Arial" panose="020B0604020202020204" pitchFamily="34" charset="0"/>
              </a:rPr>
              <a:t>Participants will work in small teams (4-6 members) with each team acting as a house building company and will need to compete against the other teams for the work by producing a tender  and presenting their  design.</a:t>
            </a:r>
          </a:p>
          <a:p>
            <a:pPr marL="0" indent="0">
              <a:buFont typeface="Arial" panose="020B0604020202020204" pitchFamily="34" charset="0"/>
              <a:buNone/>
              <a:defRPr/>
            </a:pPr>
            <a:endParaRPr lang="en-GB" alt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1000" dirty="0">
                <a:latin typeface="Arial" panose="020B0604020202020204" pitchFamily="34" charset="0"/>
                <a:cs typeface="Arial" panose="020B0604020202020204" pitchFamily="34" charset="0"/>
              </a:rPr>
              <a:t>Each team (house builder/company) will present their submission to the ‘client’ who then decides which house builder will win the work. (There is a judging sheet to assist with this)</a:t>
            </a:r>
          </a:p>
          <a:p>
            <a:pPr>
              <a:defRPr/>
            </a:pPr>
            <a:endParaRPr lang="en-GB" altLang="en-US" sz="1000" dirty="0">
              <a:latin typeface="Arial" panose="020B0604020202020204" pitchFamily="34" charset="0"/>
              <a:cs typeface="Arial" panose="020B0604020202020204" pitchFamily="34" charset="0"/>
            </a:endParaRPr>
          </a:p>
          <a:p>
            <a:pPr>
              <a:defRPr/>
            </a:pPr>
            <a:r>
              <a:rPr lang="en-GB" altLang="en-US" sz="1000" dirty="0">
                <a:latin typeface="Arial" panose="020B0604020202020204" pitchFamily="34" charset="0"/>
                <a:cs typeface="Arial" panose="020B0604020202020204" pitchFamily="34" charset="0"/>
              </a:rPr>
              <a:t>To further set the scene ask participants to watch the following short video 2.26 minutes. This can take up to 10 minute</a:t>
            </a:r>
            <a:r>
              <a:rPr lang="en-GB" altLang="en-US" sz="1000" baseline="0" dirty="0">
                <a:latin typeface="Arial" panose="020B0604020202020204" pitchFamily="34" charset="0"/>
                <a:cs typeface="Arial" panose="020B0604020202020204" pitchFamily="34" charset="0"/>
              </a:rPr>
              <a:t> to download and will require internet access. </a:t>
            </a:r>
            <a:endParaRPr lang="en-GB" altLang="en-US" sz="1000" dirty="0">
              <a:latin typeface="Arial" panose="020B0604020202020204" pitchFamily="34" charset="0"/>
              <a:cs typeface="Arial" panose="020B0604020202020204" pitchFamily="34" charset="0"/>
            </a:endParaRPr>
          </a:p>
          <a:p>
            <a:pPr>
              <a:defRPr/>
            </a:pPr>
            <a:r>
              <a:rPr lang="en-GB" altLang="en-US" sz="1000" u="sng" dirty="0">
                <a:latin typeface="Arial" panose="020B0604020202020204" pitchFamily="34" charset="0"/>
                <a:cs typeface="Arial" panose="020B0604020202020204" pitchFamily="34" charset="0"/>
                <a:hlinkClick r:id="rId3"/>
              </a:rPr>
              <a:t>https://rtpi.iweb-storage.com/s/IjU1ODE3ZjE5NmExODkyNmNmYWU4NDNjZiI.xrT02gqmyoYWyfcpIh0rf9lcx6c</a:t>
            </a:r>
            <a:endParaRPr lang="en-GB" altLang="en-US" sz="1000" dirty="0">
              <a:latin typeface="Arial" panose="020B0604020202020204" pitchFamily="34" charset="0"/>
              <a:cs typeface="Arial" panose="020B0604020202020204" pitchFamily="34" charset="0"/>
            </a:endParaRPr>
          </a:p>
          <a:p>
            <a:pPr>
              <a:defRPr/>
            </a:pPr>
            <a:r>
              <a:rPr lang="en-GB" altLang="en-US" sz="1000" dirty="0">
                <a:latin typeface="Arial" panose="020B0604020202020204" pitchFamily="34" charset="0"/>
                <a:cs typeface="Arial" panose="020B0604020202020204" pitchFamily="34" charset="0"/>
              </a:rPr>
              <a:t>When the video ends explain that more details are going to be given about the activity and their Team tasks</a:t>
            </a:r>
          </a:p>
          <a:p>
            <a:pPr>
              <a:defRPr/>
            </a:pPr>
            <a:endParaRPr lang="en-GB" altLang="en-US" sz="1000" dirty="0">
              <a:latin typeface="Arial" panose="020B0604020202020204" pitchFamily="34" charset="0"/>
              <a:cs typeface="Arial" panose="020B0604020202020204" pitchFamily="34" charset="0"/>
            </a:endParaRPr>
          </a:p>
          <a:p>
            <a:pPr>
              <a:defRPr/>
            </a:pPr>
            <a:r>
              <a:rPr lang="en-GB" altLang="en-US" sz="1000" b="1" dirty="0">
                <a:latin typeface="Arial" panose="020B0604020202020204" pitchFamily="34" charset="0"/>
                <a:cs typeface="Arial" panose="020B0604020202020204" pitchFamily="34" charset="0"/>
              </a:rPr>
              <a:t>The video is not essential to the activity so there is no detriment if it cannot be accessed</a:t>
            </a:r>
          </a:p>
          <a:p>
            <a:pPr>
              <a:defRPr/>
            </a:pPr>
            <a:endParaRPr lang="en-GB" altLang="en-US" sz="1000" dirty="0"/>
          </a:p>
          <a:p>
            <a:pPr>
              <a:defRPr/>
            </a:pPr>
            <a:endParaRPr lang="en-GB" altLang="en-US" sz="1000" dirty="0"/>
          </a:p>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a:p>
        </p:txBody>
      </p:sp>
    </p:spTree>
    <p:extLst>
      <p:ext uri="{BB962C8B-B14F-4D97-AF65-F5344CB8AC3E}">
        <p14:creationId xmlns:p14="http://schemas.microsoft.com/office/powerpoint/2010/main" val="2288792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latin typeface="Arial" panose="020B0604020202020204" pitchFamily="34" charset="0"/>
                <a:cs typeface="Arial" panose="020B0604020202020204" pitchFamily="34" charset="0"/>
              </a:rPr>
              <a:t>Summarise the activity’s overall brief again.</a:t>
            </a:r>
          </a:p>
          <a:p>
            <a:r>
              <a:rPr lang="en-GB" altLang="en-US" dirty="0">
                <a:latin typeface="Arial" panose="020B0604020202020204" pitchFamily="34" charset="0"/>
                <a:cs typeface="Arial" panose="020B0604020202020204" pitchFamily="34" charset="0"/>
              </a:rPr>
              <a:t>Bullet 2 </a:t>
            </a:r>
            <a:r>
              <a:rPr lang="en-GB" altLang="en-US">
                <a:latin typeface="Arial" panose="020B0604020202020204" pitchFamily="34" charset="0"/>
                <a:cs typeface="Arial" panose="020B0604020202020204" pitchFamily="34" charset="0"/>
              </a:rPr>
              <a:t>– an example </a:t>
            </a:r>
            <a:r>
              <a:rPr lang="en-GB" altLang="en-US" dirty="0">
                <a:latin typeface="Arial" panose="020B0604020202020204" pitchFamily="34" charset="0"/>
                <a:cs typeface="Arial" panose="020B0604020202020204" pitchFamily="34" charset="0"/>
              </a:rPr>
              <a:t>might be to do a lot of hedge planting to shield</a:t>
            </a:r>
            <a:r>
              <a:rPr lang="en-GB" altLang="en-US" baseline="0" dirty="0">
                <a:latin typeface="Arial" panose="020B0604020202020204" pitchFamily="34" charset="0"/>
                <a:cs typeface="Arial" panose="020B0604020202020204" pitchFamily="34" charset="0"/>
              </a:rPr>
              <a:t> against traffic noise and to encourage wildlife</a:t>
            </a:r>
            <a:endParaRPr lang="en-GB" alt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10</a:t>
            </a:fld>
            <a:endParaRPr lang="en-GB"/>
          </a:p>
        </p:txBody>
      </p:sp>
    </p:spTree>
    <p:extLst>
      <p:ext uri="{BB962C8B-B14F-4D97-AF65-F5344CB8AC3E}">
        <p14:creationId xmlns:p14="http://schemas.microsoft.com/office/powerpoint/2010/main" val="2576300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altLang="en-US" dirty="0">
                <a:latin typeface="Arial" panose="020B0604020202020204" pitchFamily="34" charset="0"/>
                <a:cs typeface="Arial" panose="020B0604020202020204" pitchFamily="34" charset="0"/>
              </a:rPr>
              <a:t>Outline how teams will be judged.  </a:t>
            </a:r>
          </a:p>
          <a:p>
            <a:pPr marL="0" indent="0">
              <a:buFont typeface="Arial" panose="020B0604020202020204" pitchFamily="34" charset="0"/>
              <a:buNone/>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dirty="0">
                <a:latin typeface="Arial" panose="020B0604020202020204" pitchFamily="34" charset="0"/>
                <a:cs typeface="Arial" panose="020B0604020202020204" pitchFamily="34" charset="0"/>
              </a:rPr>
              <a:t>Also explain that this is a competition (just as really happens in the construction industry) so each company is competing against each other and there will be a winning team.</a:t>
            </a:r>
          </a:p>
          <a:p>
            <a:pPr marL="0" indent="0">
              <a:buFont typeface="Arial" panose="020B0604020202020204" pitchFamily="34" charset="0"/>
              <a:buNone/>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dirty="0">
                <a:latin typeface="Arial" panose="020B0604020202020204" pitchFamily="34" charset="0"/>
                <a:cs typeface="Arial" panose="020B0604020202020204" pitchFamily="34" charset="0"/>
              </a:rPr>
              <a:t>Explain that teamwork will be monitored throughout.</a:t>
            </a:r>
          </a:p>
        </p:txBody>
      </p:sp>
      <p:sp>
        <p:nvSpPr>
          <p:cNvPr id="4" name="Slide Number Placeholder 3"/>
          <p:cNvSpPr>
            <a:spLocks noGrp="1"/>
          </p:cNvSpPr>
          <p:nvPr>
            <p:ph type="sldNum" sz="quarter" idx="10"/>
          </p:nvPr>
        </p:nvSpPr>
        <p:spPr/>
        <p:txBody>
          <a:bodyPr/>
          <a:lstStyle/>
          <a:p>
            <a:fld id="{F75105D7-B004-47F4-B324-F21CA3DEE8FA}" type="slidenum">
              <a:rPr lang="en-GB" smtClean="0"/>
              <a:t>11</a:t>
            </a:fld>
            <a:endParaRPr lang="en-GB"/>
          </a:p>
        </p:txBody>
      </p:sp>
    </p:spTree>
    <p:extLst>
      <p:ext uri="{BB962C8B-B14F-4D97-AF65-F5344CB8AC3E}">
        <p14:creationId xmlns:p14="http://schemas.microsoft.com/office/powerpoint/2010/main" val="990735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latin typeface="Arial" panose="020B0604020202020204" pitchFamily="34" charset="0"/>
                <a:cs typeface="Arial" panose="020B0604020202020204" pitchFamily="34" charset="0"/>
              </a:rPr>
              <a:t>Make sure all participants understand what the task is, that they have all the resources they need and that there is a </a:t>
            </a:r>
            <a:r>
              <a:rPr lang="en-US" altLang="en-US" b="1" dirty="0">
                <a:latin typeface="Arial" panose="020B0604020202020204" pitchFamily="34" charset="0"/>
                <a:cs typeface="Arial" panose="020B0604020202020204" pitchFamily="34" charset="0"/>
              </a:rPr>
              <a:t>clear deadline or time </a:t>
            </a:r>
            <a:r>
              <a:rPr lang="en-US" altLang="en-US" dirty="0">
                <a:latin typeface="Arial" panose="020B0604020202020204" pitchFamily="34" charset="0"/>
                <a:cs typeface="Arial" panose="020B0604020202020204" pitchFamily="34" charset="0"/>
              </a:rPr>
              <a:t>for completing the task.</a:t>
            </a:r>
          </a:p>
        </p:txBody>
      </p:sp>
      <p:sp>
        <p:nvSpPr>
          <p:cNvPr id="4" name="Slide Number Placeholder 3"/>
          <p:cNvSpPr>
            <a:spLocks noGrp="1"/>
          </p:cNvSpPr>
          <p:nvPr>
            <p:ph type="sldNum" sz="quarter" idx="10"/>
          </p:nvPr>
        </p:nvSpPr>
        <p:spPr/>
        <p:txBody>
          <a:bodyPr/>
          <a:lstStyle/>
          <a:p>
            <a:fld id="{F75105D7-B004-47F4-B324-F21CA3DEE8FA}" type="slidenum">
              <a:rPr lang="en-GB" smtClean="0"/>
              <a:t>12</a:t>
            </a:fld>
            <a:endParaRPr lang="en-GB"/>
          </a:p>
        </p:txBody>
      </p:sp>
    </p:spTree>
    <p:extLst>
      <p:ext uri="{BB962C8B-B14F-4D97-AF65-F5344CB8AC3E}">
        <p14:creationId xmlns:p14="http://schemas.microsoft.com/office/powerpoint/2010/main" val="632111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altLang="en-US" dirty="0">
                <a:latin typeface="Arial" panose="020B0604020202020204" pitchFamily="34" charset="0"/>
                <a:cs typeface="Arial" panose="020B0604020202020204" pitchFamily="34" charset="0"/>
              </a:rPr>
              <a:t>Summarise again what they have to do.  </a:t>
            </a:r>
          </a:p>
          <a:p>
            <a:pPr marL="0" indent="0">
              <a:buFont typeface="Arial" panose="020B0604020202020204" pitchFamily="34" charset="0"/>
              <a:buNone/>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dirty="0">
                <a:latin typeface="Arial" panose="020B0604020202020204" pitchFamily="34" charset="0"/>
                <a:cs typeface="Arial" panose="020B0604020202020204" pitchFamily="34" charset="0"/>
              </a:rPr>
              <a:t>Remind them to be mindful of the time. </a:t>
            </a:r>
          </a:p>
          <a:p>
            <a:pPr marL="0" indent="0">
              <a:buFont typeface="Arial" panose="020B0604020202020204" pitchFamily="34" charset="0"/>
              <a:buNone/>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dirty="0">
                <a:latin typeface="Arial" panose="020B0604020202020204" pitchFamily="34" charset="0"/>
                <a:cs typeface="Arial" panose="020B0604020202020204" pitchFamily="34" charset="0"/>
              </a:rPr>
              <a:t>Ready, set, go!</a:t>
            </a:r>
          </a:p>
          <a:p>
            <a:endParaRPr lang="en-GB" altLang="en-US" dirty="0"/>
          </a:p>
        </p:txBody>
      </p:sp>
      <p:sp>
        <p:nvSpPr>
          <p:cNvPr id="4" name="Slide Number Placeholder 3"/>
          <p:cNvSpPr>
            <a:spLocks noGrp="1"/>
          </p:cNvSpPr>
          <p:nvPr>
            <p:ph type="sldNum" sz="quarter" idx="10"/>
          </p:nvPr>
        </p:nvSpPr>
        <p:spPr/>
        <p:txBody>
          <a:bodyPr/>
          <a:lstStyle/>
          <a:p>
            <a:fld id="{F75105D7-B004-47F4-B324-F21CA3DEE8FA}" type="slidenum">
              <a:rPr lang="en-GB" smtClean="0"/>
              <a:t>13</a:t>
            </a:fld>
            <a:endParaRPr lang="en-GB"/>
          </a:p>
        </p:txBody>
      </p:sp>
    </p:spTree>
    <p:extLst>
      <p:ext uri="{BB962C8B-B14F-4D97-AF65-F5344CB8AC3E}">
        <p14:creationId xmlns:p14="http://schemas.microsoft.com/office/powerpoint/2010/main" val="2789389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ltLang="en-US" b="1" dirty="0">
                <a:latin typeface="Arial" panose="020B0604020202020204" pitchFamily="34" charset="0"/>
                <a:cs typeface="Arial" panose="020B0604020202020204" pitchFamily="34" charset="0"/>
              </a:rPr>
              <a:t>Explain the scenario</a:t>
            </a:r>
          </a:p>
          <a:p>
            <a:pPr>
              <a:defRPr/>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dirty="0">
                <a:latin typeface="Arial" panose="020B0604020202020204" pitchFamily="34" charset="0"/>
                <a:cs typeface="Arial" panose="020B0604020202020204" pitchFamily="34" charset="0"/>
              </a:rPr>
              <a:t>An entrepreneurial land buyer (somebody who identifies suitable pieces of land for building and development) has purchased a piece of land on which they think it would be good business to build a housing estate.   </a:t>
            </a:r>
          </a:p>
          <a:p>
            <a:pPr marL="171450" indent="-171450">
              <a:buFont typeface="Arial" panose="020B0604020202020204" pitchFamily="34" charset="0"/>
              <a:buChar char="•"/>
              <a:defRPr/>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dirty="0">
                <a:latin typeface="Arial" panose="020B0604020202020204" pitchFamily="34" charset="0"/>
                <a:cs typeface="Arial" panose="020B0604020202020204" pitchFamily="34" charset="0"/>
              </a:rPr>
              <a:t>Each company must plan and create a small, sustainable, environmentally friendly housing estate model in 3D, taking into account certain criteria which will be explained in a moment and are all included in the participant brief.  </a:t>
            </a:r>
          </a:p>
          <a:p>
            <a:pPr marL="0" indent="0">
              <a:buFont typeface="Arial" panose="020B0604020202020204" pitchFamily="34" charset="0"/>
              <a:buNone/>
              <a:defRPr/>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dirty="0">
                <a:latin typeface="Arial" panose="020B0604020202020204" pitchFamily="34" charset="0"/>
                <a:cs typeface="Arial" panose="020B0604020202020204" pitchFamily="34" charset="0"/>
              </a:rPr>
              <a:t>Each company must produce a tender (costing or bid) for the development and must present their ideas to the land buyer in order to win the work.</a:t>
            </a:r>
          </a:p>
          <a:p>
            <a:pPr marL="0" indent="0">
              <a:buFont typeface="Arial" panose="020B0604020202020204" pitchFamily="34" charset="0"/>
              <a:buNone/>
              <a:defRPr/>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dirty="0">
                <a:latin typeface="Arial" panose="020B0604020202020204" pitchFamily="34" charset="0"/>
                <a:cs typeface="Arial" panose="020B0604020202020204" pitchFamily="34" charset="0"/>
              </a:rPr>
              <a:t>All team members must contribute to the presentation.</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2</a:t>
            </a:fld>
            <a:endParaRPr lang="en-GB"/>
          </a:p>
        </p:txBody>
      </p:sp>
    </p:spTree>
    <p:extLst>
      <p:ext uri="{BB962C8B-B14F-4D97-AF65-F5344CB8AC3E}">
        <p14:creationId xmlns:p14="http://schemas.microsoft.com/office/powerpoint/2010/main" val="1856971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2663" y="284163"/>
            <a:ext cx="4892675" cy="2752725"/>
          </a:xfrm>
        </p:spPr>
      </p:sp>
      <p:sp>
        <p:nvSpPr>
          <p:cNvPr id="3" name="Notes Placeholder 2"/>
          <p:cNvSpPr>
            <a:spLocks noGrp="1"/>
          </p:cNvSpPr>
          <p:nvPr>
            <p:ph type="body" idx="1"/>
          </p:nvPr>
        </p:nvSpPr>
        <p:spPr>
          <a:xfrm>
            <a:off x="685800" y="3139081"/>
            <a:ext cx="5486400" cy="4114800"/>
          </a:xfrm>
        </p:spPr>
        <p:txBody>
          <a:bodyPr/>
          <a:lstStyle/>
          <a:p>
            <a:pPr marL="171450" indent="-171450">
              <a:buFont typeface="Arial" panose="020B0604020202020204" pitchFamily="34" charset="0"/>
              <a:buChar char="•"/>
              <a:defRPr/>
            </a:pPr>
            <a:r>
              <a:rPr lang="en-GB" altLang="en-US" sz="900" dirty="0">
                <a:latin typeface="Arial" panose="020B0604020202020204" pitchFamily="34" charset="0"/>
                <a:cs typeface="Arial" panose="020B0604020202020204" pitchFamily="34" charset="0"/>
              </a:rPr>
              <a:t>The field that has been purchased has certain features which are listed on this slide. </a:t>
            </a:r>
          </a:p>
          <a:p>
            <a:pPr>
              <a:defRPr/>
            </a:pPr>
            <a:endParaRPr lang="en-GB" altLang="en-US" sz="9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900" dirty="0">
                <a:latin typeface="Arial" panose="020B0604020202020204" pitchFamily="34" charset="0"/>
                <a:cs typeface="Arial" panose="020B0604020202020204" pitchFamily="34" charset="0"/>
              </a:rPr>
              <a:t>It is recommended that you go through each of the features and discuss the implications of each one. For example:</a:t>
            </a:r>
          </a:p>
          <a:p>
            <a:pPr marL="628650" lvl="1" indent="-171450">
              <a:buFont typeface="Arial" panose="020B0604020202020204" pitchFamily="34" charset="0"/>
              <a:buChar char="•"/>
              <a:defRPr/>
            </a:pPr>
            <a:r>
              <a:rPr lang="en-GB" altLang="en-US" sz="900" dirty="0">
                <a:latin typeface="Arial" panose="020B0604020202020204" pitchFamily="34" charset="0"/>
                <a:cs typeface="Arial" panose="020B0604020202020204" pitchFamily="34" charset="0"/>
              </a:rPr>
              <a:t>What would be the affect of the pollution and noise from the nearby dual carriageway on those who will live on the new housing estate? Can anything be done to mitigate the effect, e.g. screening with hedges or trees?  </a:t>
            </a:r>
          </a:p>
          <a:p>
            <a:pPr marL="628650" lvl="1" indent="-171450">
              <a:buFont typeface="Arial" panose="020B0604020202020204" pitchFamily="34" charset="0"/>
              <a:buChar char="•"/>
              <a:defRPr/>
            </a:pPr>
            <a:r>
              <a:rPr lang="en-GB" altLang="en-US" sz="900" dirty="0">
                <a:latin typeface="Arial" panose="020B0604020202020204" pitchFamily="34" charset="0"/>
                <a:cs typeface="Arial" panose="020B0604020202020204" pitchFamily="34" charset="0"/>
              </a:rPr>
              <a:t>Should the gravel pit be retained or filled in and landscaped? Are there any safety risks for future residents if it is retained?</a:t>
            </a:r>
          </a:p>
          <a:p>
            <a:pPr marL="628650" lvl="1" indent="-171450">
              <a:buFont typeface="Arial" panose="020B0604020202020204" pitchFamily="34" charset="0"/>
              <a:buChar char="•"/>
              <a:defRPr/>
            </a:pPr>
            <a:r>
              <a:rPr lang="en-GB" altLang="en-US" sz="900" dirty="0">
                <a:latin typeface="Arial" panose="020B0604020202020204" pitchFamily="34" charset="0"/>
                <a:cs typeface="Arial" panose="020B0604020202020204" pitchFamily="34" charset="0"/>
              </a:rPr>
              <a:t>Discuss where access to the new estate might be. Perhaps for safety reasons it would be better to access from the B-road? </a:t>
            </a:r>
          </a:p>
          <a:p>
            <a:pPr marL="457200" lvl="1" indent="0">
              <a:buFont typeface="Arial" panose="020B0604020202020204" pitchFamily="34" charset="0"/>
              <a:buNone/>
              <a:defRPr/>
            </a:pPr>
            <a:endParaRPr lang="en-GB" altLang="en-US" sz="9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900" dirty="0">
                <a:latin typeface="Arial" panose="020B0604020202020204" pitchFamily="34" charset="0"/>
                <a:cs typeface="Arial" panose="020B0604020202020204" pitchFamily="34" charset="0"/>
              </a:rPr>
              <a:t>Try not to influence team decisions but stimulate their own thoughts.</a:t>
            </a:r>
          </a:p>
          <a:p>
            <a:pPr marL="0" indent="0">
              <a:buFont typeface="Arial" panose="020B0604020202020204" pitchFamily="34" charset="0"/>
              <a:buNone/>
              <a:defRPr/>
            </a:pPr>
            <a:endParaRPr lang="en-GB" altLang="en-US" sz="9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900" dirty="0">
                <a:latin typeface="Arial" panose="020B0604020202020204" pitchFamily="34" charset="0"/>
                <a:cs typeface="Arial" panose="020B0604020202020204" pitchFamily="34" charset="0"/>
              </a:rPr>
              <a:t>Participants should be encouraged to use the A3 sheet for their estate plan </a:t>
            </a:r>
            <a:r>
              <a:rPr lang="en-GB" altLang="en-US" sz="900" b="1" dirty="0">
                <a:latin typeface="Arial" panose="020B0604020202020204" pitchFamily="34" charset="0"/>
                <a:cs typeface="Arial" panose="020B0604020202020204" pitchFamily="34" charset="0"/>
              </a:rPr>
              <a:t>only</a:t>
            </a:r>
            <a:r>
              <a:rPr lang="en-GB" altLang="en-US" sz="900" dirty="0">
                <a:latin typeface="Arial" panose="020B0604020202020204" pitchFamily="34" charset="0"/>
                <a:cs typeface="Arial" panose="020B0604020202020204" pitchFamily="34" charset="0"/>
              </a:rPr>
              <a:t>. Suggest that they place this sheet on flipchart paper or A2 paper so that the surrounding features can be marked on that. To view an example below, please choose ‘Notes Page’ view.</a:t>
            </a:r>
          </a:p>
          <a:p>
            <a:pPr>
              <a:defRPr/>
            </a:pPr>
            <a:r>
              <a:rPr lang="en-GB" altLang="en-US" dirty="0"/>
              <a:t> </a:t>
            </a:r>
          </a:p>
          <a:p>
            <a:pPr>
              <a:defRPr/>
            </a:pPr>
            <a:endParaRPr lang="en-GB" altLang="en-US" dirty="0"/>
          </a:p>
          <a:p>
            <a:pPr>
              <a:defRPr/>
            </a:pPr>
            <a:endParaRPr lang="en-GB" altLang="en-US" dirty="0"/>
          </a:p>
          <a:p>
            <a:pPr>
              <a:defRPr/>
            </a:pPr>
            <a:endParaRPr lang="en-GB" altLang="en-US" dirty="0"/>
          </a:p>
          <a:p>
            <a:pPr>
              <a:defRPr/>
            </a:pPr>
            <a:endParaRPr lang="en-GB" altLang="en-US" dirty="0"/>
          </a:p>
          <a:p>
            <a:pPr>
              <a:defRPr/>
            </a:pPr>
            <a:endParaRPr lang="en-GB" altLang="en-US" dirty="0"/>
          </a:p>
          <a:p>
            <a:pPr>
              <a:defRPr/>
            </a:pPr>
            <a:r>
              <a:rPr lang="en-GB" altLang="en-US" dirty="0"/>
              <a:t> </a:t>
            </a:r>
          </a:p>
          <a:p>
            <a:pPr>
              <a:defRPr/>
            </a:pPr>
            <a:endParaRPr lang="en-GB" altLang="en-US" dirty="0"/>
          </a:p>
        </p:txBody>
      </p:sp>
      <p:sp>
        <p:nvSpPr>
          <p:cNvPr id="4" name="Slide Number Placeholder 3"/>
          <p:cNvSpPr>
            <a:spLocks noGrp="1"/>
          </p:cNvSpPr>
          <p:nvPr>
            <p:ph type="sldNum" sz="quarter" idx="10"/>
          </p:nvPr>
        </p:nvSpPr>
        <p:spPr/>
        <p:txBody>
          <a:bodyPr/>
          <a:lstStyle/>
          <a:p>
            <a:fld id="{F75105D7-B004-47F4-B324-F21CA3DEE8FA}" type="slidenum">
              <a:rPr lang="en-GB" smtClean="0"/>
              <a:t>3</a:t>
            </a:fld>
            <a:endParaRPr lang="en-GB"/>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185" y="5678605"/>
            <a:ext cx="5729630" cy="3173882"/>
          </a:xfrm>
          <a:prstGeom prst="rect">
            <a:avLst/>
          </a:prstGeom>
        </p:spPr>
      </p:pic>
    </p:spTree>
    <p:extLst>
      <p:ext uri="{BB962C8B-B14F-4D97-AF65-F5344CB8AC3E}">
        <p14:creationId xmlns:p14="http://schemas.microsoft.com/office/powerpoint/2010/main" val="1706901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defRPr/>
            </a:pPr>
            <a:endParaRPr lang="en-GB" altLang="en-US" dirty="0"/>
          </a:p>
          <a:p>
            <a:pPr marL="171450" indent="-171450">
              <a:buFont typeface="Arial" panose="020B0604020202020204" pitchFamily="34" charset="0"/>
              <a:buChar char="•"/>
              <a:defRPr/>
            </a:pPr>
            <a:r>
              <a:rPr lang="en-GB" altLang="en-US" dirty="0"/>
              <a:t>Explain that the client has certain requirements for the development, but that they don’t have any fixed ideas about the layout of the finished estate. </a:t>
            </a:r>
          </a:p>
          <a:p>
            <a:pPr marL="0" indent="0">
              <a:buFont typeface="Arial" panose="020B0604020202020204" pitchFamily="34" charset="0"/>
              <a:buNone/>
              <a:defRPr/>
            </a:pPr>
            <a:endParaRPr lang="en-GB" altLang="en-US" dirty="0"/>
          </a:p>
          <a:p>
            <a:pPr marL="171450" indent="-171450">
              <a:buFont typeface="Arial" panose="020B0604020202020204" pitchFamily="34" charset="0"/>
              <a:buChar char="•"/>
              <a:defRPr/>
            </a:pPr>
            <a:r>
              <a:rPr lang="en-GB" altLang="en-US" dirty="0"/>
              <a:t>Ten houses, in a mix of styles, must be built on the site.</a:t>
            </a:r>
          </a:p>
          <a:p>
            <a:pPr marL="0" indent="0">
              <a:buFont typeface="Arial" panose="020B0604020202020204" pitchFamily="34" charset="0"/>
              <a:buNone/>
              <a:defRPr/>
            </a:pPr>
            <a:endParaRPr lang="en-GB" altLang="en-US" dirty="0"/>
          </a:p>
          <a:p>
            <a:pPr marL="171450" indent="-171450">
              <a:buFont typeface="Arial" panose="020B0604020202020204" pitchFamily="34" charset="0"/>
              <a:buChar char="•"/>
              <a:defRPr/>
            </a:pPr>
            <a:r>
              <a:rPr lang="en-GB" altLang="en-US" dirty="0"/>
              <a:t>Explain that the housing templates, once formed, can be placed to create detached, semi-detached or terraced houses and bungalows. A clear diagram of how to make the templates into 3D models is in the participant brief.</a:t>
            </a:r>
          </a:p>
          <a:p>
            <a:pPr marL="0" indent="0">
              <a:buFont typeface="Arial" panose="020B0604020202020204" pitchFamily="34" charset="0"/>
              <a:buNone/>
              <a:defRPr/>
            </a:pPr>
            <a:endParaRPr lang="en-GB" altLang="en-US" dirty="0"/>
          </a:p>
          <a:p>
            <a:pPr marL="171450" indent="-171450">
              <a:buFont typeface="Arial" panose="020B0604020202020204" pitchFamily="34" charset="0"/>
              <a:buChar char="•"/>
              <a:defRPr/>
            </a:pPr>
            <a:r>
              <a:rPr lang="en-GB" altLang="en-US" dirty="0"/>
              <a:t>Discuss the merits of each type of dwelling and who might want to buy them, e.g. three-storey buildings may be more attractive to families, while bungalows may be more attractive to older people or those with limited mobility. Again, aim to generate discussion, not to influence thoughts and ideas.</a:t>
            </a:r>
          </a:p>
          <a:p>
            <a:pPr marL="0" indent="0">
              <a:buFont typeface="Arial" panose="020B0604020202020204" pitchFamily="34" charset="0"/>
              <a:buNone/>
              <a:defRPr/>
            </a:pPr>
            <a:endParaRPr lang="en-GB" altLang="en-US" dirty="0"/>
          </a:p>
          <a:p>
            <a:pPr marL="171450" indent="-171450">
              <a:buFont typeface="Arial" panose="020B0604020202020204" pitchFamily="34" charset="0"/>
              <a:buChar char="•"/>
              <a:defRPr/>
            </a:pPr>
            <a:r>
              <a:rPr lang="en-GB" altLang="en-US" dirty="0"/>
              <a:t>Participants could be prompted to consider housing estates in their own area and compare design pros and cons.</a:t>
            </a:r>
          </a:p>
          <a:p>
            <a:pPr>
              <a:defRPr/>
            </a:pPr>
            <a:endParaRPr lang="en-GB" altLang="en-US" dirty="0"/>
          </a:p>
        </p:txBody>
      </p:sp>
      <p:sp>
        <p:nvSpPr>
          <p:cNvPr id="4" name="Slide Number Placeholder 3"/>
          <p:cNvSpPr>
            <a:spLocks noGrp="1"/>
          </p:cNvSpPr>
          <p:nvPr>
            <p:ph type="sldNum" sz="quarter" idx="10"/>
          </p:nvPr>
        </p:nvSpPr>
        <p:spPr/>
        <p:txBody>
          <a:bodyPr/>
          <a:lstStyle/>
          <a:p>
            <a:fld id="{F75105D7-B004-47F4-B324-F21CA3DEE8FA}" type="slidenum">
              <a:rPr lang="en-GB" smtClean="0"/>
              <a:t>4</a:t>
            </a:fld>
            <a:endParaRPr lang="en-GB"/>
          </a:p>
        </p:txBody>
      </p:sp>
    </p:spTree>
    <p:extLst>
      <p:ext uri="{BB962C8B-B14F-4D97-AF65-F5344CB8AC3E}">
        <p14:creationId xmlns:p14="http://schemas.microsoft.com/office/powerpoint/2010/main" val="3369342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altLang="en-US" dirty="0">
                <a:latin typeface="Arial" panose="020B0604020202020204" pitchFamily="34" charset="0"/>
                <a:cs typeface="Arial" panose="020B0604020202020204" pitchFamily="34" charset="0"/>
              </a:rPr>
              <a:t>Explain that the client wishes each property on the development to use green design and technologies. You may also want to introduce and explain the meaning of the word ‘sustainable’. </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a:buFontTx/>
              <a:buChar char="•"/>
            </a:pPr>
            <a:r>
              <a:rPr lang="en-GB" altLang="en-US" dirty="0">
                <a:latin typeface="Arial" panose="020B0604020202020204" pitchFamily="34" charset="0"/>
                <a:cs typeface="Arial" panose="020B0604020202020204" pitchFamily="34" charset="0"/>
              </a:rPr>
              <a:t>It may be beneficial to discuss some ideas for green design/technologies with participants.  </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a:buFontTx/>
              <a:buChar char="•"/>
            </a:pPr>
            <a:r>
              <a:rPr lang="en-GB" altLang="en-US" dirty="0">
                <a:latin typeface="Arial" panose="020B0604020202020204" pitchFamily="34" charset="0"/>
                <a:cs typeface="Arial" panose="020B0604020202020204" pitchFamily="34" charset="0"/>
              </a:rPr>
              <a:t>The client requires each property type to have the same two types of renewables fitted, e.g. all bungalows would be fitted with the same two renewables.</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a:buFontTx/>
              <a:buChar char="•"/>
            </a:pPr>
            <a:r>
              <a:rPr lang="en-GB" altLang="en-US" dirty="0">
                <a:latin typeface="Arial" panose="020B0604020202020204" pitchFamily="34" charset="0"/>
                <a:cs typeface="Arial" panose="020B0604020202020204" pitchFamily="34" charset="0"/>
              </a:rPr>
              <a:t>The most common renewables are photovoltaic (solar) panels, wind turbines, biomass boilers, geothermal heating/cooling systems and rainwater harvesting. </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a:buFontTx/>
              <a:buChar char="•"/>
            </a:pPr>
            <a:r>
              <a:rPr lang="en-GB" altLang="en-US" dirty="0">
                <a:latin typeface="Arial" panose="020B0604020202020204" pitchFamily="34" charset="0"/>
                <a:cs typeface="Arial" panose="020B0604020202020204" pitchFamily="34" charset="0"/>
              </a:rPr>
              <a:t>A short description of each of these renewables is in the participant brief but, if there is time and access to the internet, participants may want to carry out some research.</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a:buFontTx/>
              <a:buChar char="•"/>
            </a:pPr>
            <a:r>
              <a:rPr lang="en-GB" altLang="en-US" dirty="0">
                <a:latin typeface="Arial" panose="020B0604020202020204" pitchFamily="34" charset="0"/>
                <a:cs typeface="Arial" panose="020B0604020202020204" pitchFamily="34" charset="0"/>
              </a:rPr>
              <a:t>For example, some housing developments install large biomass boilers to heat whole estates, rather than small individual ones per household. Photovoltaic (solar) panels are usually placed on property roofs, but participants should be allowed to come up with their own ideas which can explain in their presentation at the end of the activity.</a:t>
            </a:r>
          </a:p>
        </p:txBody>
      </p:sp>
      <p:sp>
        <p:nvSpPr>
          <p:cNvPr id="4" name="Slide Number Placeholder 3"/>
          <p:cNvSpPr>
            <a:spLocks noGrp="1"/>
          </p:cNvSpPr>
          <p:nvPr>
            <p:ph type="sldNum" sz="quarter" idx="10"/>
          </p:nvPr>
        </p:nvSpPr>
        <p:spPr/>
        <p:txBody>
          <a:bodyPr/>
          <a:lstStyle/>
          <a:p>
            <a:fld id="{F75105D7-B004-47F4-B324-F21CA3DEE8FA}" type="slidenum">
              <a:rPr lang="en-GB" smtClean="0"/>
              <a:t>5</a:t>
            </a:fld>
            <a:endParaRPr lang="en-GB"/>
          </a:p>
        </p:txBody>
      </p:sp>
    </p:spTree>
    <p:extLst>
      <p:ext uri="{BB962C8B-B14F-4D97-AF65-F5344CB8AC3E}">
        <p14:creationId xmlns:p14="http://schemas.microsoft.com/office/powerpoint/2010/main" val="2736736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altLang="en-US" dirty="0">
                <a:latin typeface="Arial" panose="020B0604020202020204" pitchFamily="34" charset="0"/>
                <a:cs typeface="Arial" panose="020B0604020202020204" pitchFamily="34" charset="0"/>
              </a:rPr>
              <a:t>Ensure that participants are aware of these other considerations for their housing development. </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eaLnBrk="1" hangingPunct="1">
              <a:spcBef>
                <a:spcPct val="0"/>
              </a:spcBef>
              <a:buFontTx/>
              <a:buChar char="•"/>
            </a:pPr>
            <a:r>
              <a:rPr lang="en-US" altLang="en-US" dirty="0">
                <a:latin typeface="Arial" panose="020B0604020202020204" pitchFamily="34" charset="0"/>
                <a:cs typeface="Arial" panose="020B0604020202020204" pitchFamily="34" charset="0"/>
              </a:rPr>
              <a:t>Emphasize that ultimately there are no right or wrong answers to their company’s design but they must have followed all the criteria on the participant brief and explain their decisions in the presentation at the end of the activity.</a:t>
            </a:r>
          </a:p>
        </p:txBody>
      </p:sp>
      <p:sp>
        <p:nvSpPr>
          <p:cNvPr id="4" name="Slide Number Placeholder 3"/>
          <p:cNvSpPr>
            <a:spLocks noGrp="1"/>
          </p:cNvSpPr>
          <p:nvPr>
            <p:ph type="sldNum" sz="quarter" idx="10"/>
          </p:nvPr>
        </p:nvSpPr>
        <p:spPr/>
        <p:txBody>
          <a:bodyPr/>
          <a:lstStyle/>
          <a:p>
            <a:fld id="{F75105D7-B004-47F4-B324-F21CA3DEE8FA}" type="slidenum">
              <a:rPr lang="en-GB" smtClean="0"/>
              <a:t>6</a:t>
            </a:fld>
            <a:endParaRPr lang="en-GB"/>
          </a:p>
        </p:txBody>
      </p:sp>
    </p:spTree>
    <p:extLst>
      <p:ext uri="{BB962C8B-B14F-4D97-AF65-F5344CB8AC3E}">
        <p14:creationId xmlns:p14="http://schemas.microsoft.com/office/powerpoint/2010/main" val="2336224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altLang="en-US" dirty="0">
                <a:latin typeface="Arial" panose="020B0604020202020204" pitchFamily="34" charset="0"/>
                <a:cs typeface="Arial" panose="020B0604020202020204" pitchFamily="34" charset="0"/>
              </a:rPr>
              <a:t>Explain that a tender is a financial document that shows all the costs of the development, not just building each property but also carrying out the remedial work, and installing services and green technologies. The tender submission document is in the participant brief.</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a:buFontTx/>
              <a:buChar char="•"/>
            </a:pPr>
            <a:r>
              <a:rPr lang="en-GB" altLang="en-US" dirty="0">
                <a:latin typeface="Arial" panose="020B0604020202020204" pitchFamily="34" charset="0"/>
                <a:cs typeface="Arial" panose="020B0604020202020204" pitchFamily="34" charset="0"/>
              </a:rPr>
              <a:t>You may need to explain what ‘services’ and ‘remedial works’ are. Please</a:t>
            </a:r>
            <a:r>
              <a:rPr lang="en-GB" altLang="en-US" baseline="0" dirty="0">
                <a:latin typeface="Arial" panose="020B0604020202020204" pitchFamily="34" charset="0"/>
                <a:cs typeface="Arial" panose="020B0604020202020204" pitchFamily="34" charset="0"/>
              </a:rPr>
              <a:t> see Participant Brief, Vocabulary section for definitions. </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a:buFontTx/>
              <a:buChar char="•"/>
            </a:pPr>
            <a:r>
              <a:rPr lang="en-GB" altLang="en-US" dirty="0">
                <a:latin typeface="Arial" panose="020B0604020202020204" pitchFamily="34" charset="0"/>
                <a:cs typeface="Arial" panose="020B0604020202020204" pitchFamily="34" charset="0"/>
              </a:rPr>
              <a:t>Each company must also decide on their own profit margin.  </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a:buFontTx/>
              <a:buChar char="•"/>
            </a:pPr>
            <a:r>
              <a:rPr lang="en-GB" altLang="en-US" dirty="0">
                <a:latin typeface="Arial" panose="020B0604020202020204" pitchFamily="34" charset="0"/>
                <a:cs typeface="Arial" panose="020B0604020202020204" pitchFamily="34" charset="0"/>
              </a:rPr>
              <a:t>Explain that, in the construction industry, there may be several reasons why a company may not go for maximum profit in their tender, e.g. they may wish to be more competitive on price and hope to win future work with the same client.</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a:buFontTx/>
              <a:buChar char="•"/>
            </a:pPr>
            <a:r>
              <a:rPr lang="en-GB" altLang="en-US" dirty="0">
                <a:latin typeface="Arial" panose="020B0604020202020204" pitchFamily="34" charset="0"/>
                <a:cs typeface="Arial" panose="020B0604020202020204" pitchFamily="34" charset="0"/>
              </a:rPr>
              <a:t>Also explain that, once the participants add their own profit margin, the client who is selling the houses will add 30% profit as well. This will affect the final selling price of the houses. Remind them they will not be required to calculate the final cost for their tender submission sheet but they need to bear the cost to the house buyer in mind. </a:t>
            </a:r>
          </a:p>
          <a:p>
            <a:pPr marL="0" indent="0">
              <a:buFontTx/>
              <a:buNone/>
            </a:pPr>
            <a:endParaRPr lang="en-GB" altLang="en-US" dirty="0">
              <a:latin typeface="Arial" panose="020B0604020202020204" pitchFamily="34" charset="0"/>
              <a:cs typeface="Arial" panose="020B0604020202020204" pitchFamily="34" charset="0"/>
            </a:endParaRPr>
          </a:p>
          <a:p>
            <a:pPr marL="171450" indent="-171450">
              <a:buFontTx/>
              <a:buChar char="•"/>
            </a:pPr>
            <a:r>
              <a:rPr lang="en-GB" altLang="en-US" dirty="0">
                <a:latin typeface="Arial" panose="020B0604020202020204" pitchFamily="34" charset="0"/>
                <a:cs typeface="Arial" panose="020B0604020202020204" pitchFamily="34" charset="0"/>
              </a:rPr>
              <a:t>Again, remind participants that they will be expected to include any reasoning in their presentation at the end of the activity.</a:t>
            </a:r>
          </a:p>
        </p:txBody>
      </p:sp>
      <p:sp>
        <p:nvSpPr>
          <p:cNvPr id="4" name="Slide Number Placeholder 3"/>
          <p:cNvSpPr>
            <a:spLocks noGrp="1"/>
          </p:cNvSpPr>
          <p:nvPr>
            <p:ph type="sldNum" sz="quarter" idx="10"/>
          </p:nvPr>
        </p:nvSpPr>
        <p:spPr/>
        <p:txBody>
          <a:bodyPr/>
          <a:lstStyle/>
          <a:p>
            <a:fld id="{F75105D7-B004-47F4-B324-F21CA3DEE8FA}" type="slidenum">
              <a:rPr lang="en-GB" smtClean="0"/>
              <a:t>7</a:t>
            </a:fld>
            <a:endParaRPr lang="en-GB"/>
          </a:p>
        </p:txBody>
      </p:sp>
    </p:spTree>
    <p:extLst>
      <p:ext uri="{BB962C8B-B14F-4D97-AF65-F5344CB8AC3E}">
        <p14:creationId xmlns:p14="http://schemas.microsoft.com/office/powerpoint/2010/main" val="2730546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latin typeface="Arial" panose="020B0604020202020204" pitchFamily="34" charset="0"/>
                <a:cs typeface="Arial" panose="020B0604020202020204" pitchFamily="34" charset="0"/>
              </a:rPr>
              <a:t>If participants are not already in teams </a:t>
            </a:r>
            <a:r>
              <a:rPr lang="en-GB" altLang="en-US" dirty="0">
                <a:latin typeface="Arial" panose="020B0604020202020204" pitchFamily="34" charset="0"/>
                <a:cs typeface="Arial" panose="020B0604020202020204" pitchFamily="34" charset="0"/>
              </a:rPr>
              <a:t>take time now to put them into groups of 4 to 6.</a:t>
            </a:r>
          </a:p>
          <a:p>
            <a:endParaRPr lang="en-GB" altLang="en-US" dirty="0">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Make sure that each group has:</a:t>
            </a:r>
          </a:p>
          <a:p>
            <a:endParaRPr lang="en-GB" altLang="en-US" dirty="0">
              <a:latin typeface="Arial" panose="020B0604020202020204" pitchFamily="34" charset="0"/>
              <a:cs typeface="Arial" panose="020B0604020202020204" pitchFamily="34" charset="0"/>
            </a:endParaRPr>
          </a:p>
          <a:p>
            <a:r>
              <a:rPr lang="en-GB" altLang="en-US" dirty="0">
                <a:latin typeface="Arial" panose="020B0604020202020204" pitchFamily="34" charset="0"/>
                <a:cs typeface="Arial" panose="020B0604020202020204" pitchFamily="34" charset="0"/>
              </a:rPr>
              <a:t>•1 x participant brief</a:t>
            </a:r>
          </a:p>
          <a:p>
            <a:r>
              <a:rPr lang="en-GB" altLang="en-US" dirty="0">
                <a:latin typeface="Arial" panose="020B0604020202020204" pitchFamily="34" charset="0"/>
                <a:cs typeface="Arial" panose="020B0604020202020204" pitchFamily="34" charset="0"/>
              </a:rPr>
              <a:t>•6 x sticky labels for job titles</a:t>
            </a:r>
          </a:p>
          <a:p>
            <a:r>
              <a:rPr lang="en-GB" altLang="en-US" dirty="0">
                <a:latin typeface="Arial" panose="020B0604020202020204" pitchFamily="34" charset="0"/>
                <a:cs typeface="Arial" panose="020B0604020202020204" pitchFamily="34" charset="0"/>
              </a:rPr>
              <a:t>•2 x blank A3 sheets </a:t>
            </a:r>
          </a:p>
          <a:p>
            <a:r>
              <a:rPr lang="en-GB" altLang="en-US" dirty="0">
                <a:latin typeface="Arial" panose="020B0604020202020204" pitchFamily="34" charset="0"/>
                <a:cs typeface="Arial" panose="020B0604020202020204" pitchFamily="34" charset="0"/>
              </a:rPr>
              <a:t>•1 x blank A2 or flipchart sheet </a:t>
            </a:r>
          </a:p>
          <a:p>
            <a:r>
              <a:rPr lang="en-GB" altLang="en-US" dirty="0">
                <a:latin typeface="Arial" panose="020B0604020202020204" pitchFamily="34" charset="0"/>
                <a:cs typeface="Arial" panose="020B0604020202020204" pitchFamily="34" charset="0"/>
              </a:rPr>
              <a:t>•1 x set of coloured pens or pencils </a:t>
            </a:r>
          </a:p>
          <a:p>
            <a:r>
              <a:rPr lang="en-GB" altLang="en-US" dirty="0">
                <a:latin typeface="Arial" panose="020B0604020202020204" pitchFamily="34" charset="0"/>
                <a:cs typeface="Arial" panose="020B0604020202020204" pitchFamily="34" charset="0"/>
              </a:rPr>
              <a:t>•1 x glue stick or sticky tape</a:t>
            </a:r>
          </a:p>
          <a:p>
            <a:r>
              <a:rPr lang="en-GB" altLang="en-US" dirty="0">
                <a:latin typeface="Arial" panose="020B0604020202020204" pitchFamily="34" charset="0"/>
                <a:cs typeface="Arial" panose="020B0604020202020204" pitchFamily="34" charset="0"/>
              </a:rPr>
              <a:t>•2 x pair of scissors</a:t>
            </a:r>
          </a:p>
          <a:p>
            <a:r>
              <a:rPr lang="en-GB" altLang="en-US" dirty="0">
                <a:latin typeface="Arial" panose="020B0604020202020204" pitchFamily="34" charset="0"/>
                <a:cs typeface="Arial" panose="020B0604020202020204" pitchFamily="34" charset="0"/>
              </a:rPr>
              <a:t>•1 x calculator</a:t>
            </a:r>
          </a:p>
          <a:p>
            <a:r>
              <a:rPr lang="en-GB" altLang="en-US" dirty="0">
                <a:latin typeface="Arial" panose="020B0604020202020204" pitchFamily="34" charset="0"/>
                <a:cs typeface="Arial" panose="020B0604020202020204" pitchFamily="34" charset="0"/>
              </a:rPr>
              <a:t>•Rulers/pencils/pens/erasers/pencil</a:t>
            </a:r>
            <a:r>
              <a:rPr lang="en-GB" altLang="en-US" baseline="0" dirty="0">
                <a:latin typeface="Arial" panose="020B0604020202020204" pitchFamily="34" charset="0"/>
                <a:cs typeface="Arial" panose="020B0604020202020204" pitchFamily="34" charset="0"/>
              </a:rPr>
              <a:t> </a:t>
            </a:r>
            <a:r>
              <a:rPr lang="en-GB" altLang="en-US" dirty="0">
                <a:latin typeface="Arial" panose="020B0604020202020204" pitchFamily="34" charset="0"/>
                <a:cs typeface="Arial" panose="020B0604020202020204" pitchFamily="34" charset="0"/>
              </a:rPr>
              <a:t>sharpener </a:t>
            </a:r>
          </a:p>
          <a:p>
            <a:r>
              <a:rPr lang="en-GB" altLang="en-US" dirty="0">
                <a:latin typeface="Arial" panose="020B0604020202020204" pitchFamily="34" charset="0"/>
                <a:cs typeface="Arial" panose="020B0604020202020204" pitchFamily="34" charset="0"/>
              </a:rPr>
              <a:t>•Spare paper for rough working </a:t>
            </a:r>
          </a:p>
        </p:txBody>
      </p:sp>
      <p:sp>
        <p:nvSpPr>
          <p:cNvPr id="4" name="Slide Number Placeholder 3"/>
          <p:cNvSpPr>
            <a:spLocks noGrp="1"/>
          </p:cNvSpPr>
          <p:nvPr>
            <p:ph type="sldNum" sz="quarter" idx="10"/>
          </p:nvPr>
        </p:nvSpPr>
        <p:spPr/>
        <p:txBody>
          <a:bodyPr/>
          <a:lstStyle/>
          <a:p>
            <a:fld id="{F75105D7-B004-47F4-B324-F21CA3DEE8FA}" type="slidenum">
              <a:rPr lang="en-GB" smtClean="0"/>
              <a:t>8</a:t>
            </a:fld>
            <a:endParaRPr lang="en-GB"/>
          </a:p>
        </p:txBody>
      </p:sp>
    </p:spTree>
    <p:extLst>
      <p:ext uri="{BB962C8B-B14F-4D97-AF65-F5344CB8AC3E}">
        <p14:creationId xmlns:p14="http://schemas.microsoft.com/office/powerpoint/2010/main" val="3035532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ltLang="en-US" b="1" dirty="0">
                <a:latin typeface="Arial" panose="020B0604020202020204" pitchFamily="34" charset="0"/>
                <a:cs typeface="Arial" panose="020B0604020202020204" pitchFamily="34" charset="0"/>
              </a:rPr>
              <a:t>Setting up the company</a:t>
            </a:r>
          </a:p>
          <a:p>
            <a:pPr>
              <a:defRPr/>
            </a:pPr>
            <a:endParaRPr lang="en-GB" altLang="en-US" b="1" dirty="0">
              <a:latin typeface="Arial" panose="020B0604020202020204" pitchFamily="34" charset="0"/>
              <a:cs typeface="Arial" panose="020B0604020202020204" pitchFamily="34" charset="0"/>
            </a:endParaRPr>
          </a:p>
          <a:p>
            <a:pPr>
              <a:defRPr/>
            </a:pPr>
            <a:r>
              <a:rPr lang="en-GB" altLang="en-US" dirty="0">
                <a:latin typeface="Arial" panose="020B0604020202020204" pitchFamily="34" charset="0"/>
                <a:cs typeface="Arial" panose="020B0604020202020204" pitchFamily="34" charset="0"/>
              </a:rPr>
              <a:t>Explain that each team will need to think of a suitable name for their building company.</a:t>
            </a:r>
          </a:p>
          <a:p>
            <a:pPr>
              <a:defRPr/>
            </a:pPr>
            <a:endParaRPr lang="en-GB" altLang="en-US" dirty="0">
              <a:latin typeface="Arial" panose="020B0604020202020204" pitchFamily="34" charset="0"/>
              <a:cs typeface="Arial" panose="020B0604020202020204" pitchFamily="34" charset="0"/>
            </a:endParaRPr>
          </a:p>
          <a:p>
            <a:pPr>
              <a:defRPr/>
            </a:pPr>
            <a:r>
              <a:rPr lang="en-GB" altLang="en-US" dirty="0">
                <a:latin typeface="Arial" panose="020B0604020202020204" pitchFamily="34" charset="0"/>
                <a:cs typeface="Arial" panose="020B0604020202020204" pitchFamily="34" charset="0"/>
              </a:rPr>
              <a:t>They also need to decide who will take on the following roles (fuller descriptions are in the participant brief):</a:t>
            </a:r>
          </a:p>
          <a:p>
            <a:pPr marL="171450" indent="-171450">
              <a:buFont typeface="Arial" panose="020B0604020202020204" pitchFamily="34" charset="0"/>
              <a:buChar char="•"/>
              <a:defRPr/>
            </a:pPr>
            <a:r>
              <a:rPr lang="en-GB" altLang="en-US" b="1" dirty="0">
                <a:latin typeface="Arial" panose="020B0604020202020204" pitchFamily="34" charset="0"/>
                <a:cs typeface="Arial" panose="020B0604020202020204" pitchFamily="34" charset="0"/>
              </a:rPr>
              <a:t>Project manager</a:t>
            </a:r>
            <a:r>
              <a:rPr lang="en-GB" altLang="en-US" dirty="0">
                <a:latin typeface="Arial" panose="020B0604020202020204" pitchFamily="34" charset="0"/>
                <a:cs typeface="Arial" panose="020B0604020202020204" pitchFamily="34" charset="0"/>
              </a:rPr>
              <a:t>: the overall team leader and timekeeper.</a:t>
            </a:r>
          </a:p>
          <a:p>
            <a:pPr marL="171450" indent="-171450">
              <a:buFont typeface="Arial" panose="020B0604020202020204" pitchFamily="34" charset="0"/>
              <a:buChar char="•"/>
              <a:defRPr/>
            </a:pPr>
            <a:r>
              <a:rPr lang="en-GB" altLang="en-US" b="1" dirty="0">
                <a:latin typeface="Arial" panose="020B0604020202020204" pitchFamily="34" charset="0"/>
                <a:cs typeface="Arial" panose="020B0604020202020204" pitchFamily="34" charset="0"/>
              </a:rPr>
              <a:t>Sustainability manager</a:t>
            </a:r>
            <a:r>
              <a:rPr lang="en-GB" altLang="en-US" dirty="0">
                <a:latin typeface="Arial" panose="020B0604020202020204" pitchFamily="34" charset="0"/>
                <a:cs typeface="Arial" panose="020B0604020202020204" pitchFamily="34" charset="0"/>
              </a:rPr>
              <a:t>: gathers information about the renewables to disseminate to the team.</a:t>
            </a:r>
          </a:p>
          <a:p>
            <a:pPr marL="171450" indent="-171450">
              <a:buFont typeface="Arial" panose="020B0604020202020204" pitchFamily="34" charset="0"/>
              <a:buChar char="•"/>
              <a:defRPr/>
            </a:pPr>
            <a:r>
              <a:rPr lang="en-GB" altLang="en-US" b="1" dirty="0">
                <a:latin typeface="Arial" panose="020B0604020202020204" pitchFamily="34" charset="0"/>
                <a:cs typeface="Arial" panose="020B0604020202020204" pitchFamily="34" charset="0"/>
              </a:rPr>
              <a:t>Architect</a:t>
            </a:r>
            <a:r>
              <a:rPr lang="en-GB" altLang="en-US" dirty="0">
                <a:latin typeface="Arial" panose="020B0604020202020204" pitchFamily="34" charset="0"/>
                <a:cs typeface="Arial" panose="020B0604020202020204" pitchFamily="34" charset="0"/>
              </a:rPr>
              <a:t>: makes the 3D model houses.</a:t>
            </a:r>
          </a:p>
          <a:p>
            <a:pPr marL="171450" indent="-171450">
              <a:buFont typeface="Arial" panose="020B0604020202020204" pitchFamily="34" charset="0"/>
              <a:buChar char="•"/>
              <a:defRPr/>
            </a:pPr>
            <a:r>
              <a:rPr lang="en-GB" altLang="en-US" b="1" dirty="0">
                <a:latin typeface="Arial" panose="020B0604020202020204" pitchFamily="34" charset="0"/>
                <a:cs typeface="Arial" panose="020B0604020202020204" pitchFamily="34" charset="0"/>
              </a:rPr>
              <a:t>Civil engineer</a:t>
            </a:r>
            <a:r>
              <a:rPr lang="en-GB" altLang="en-US" dirty="0">
                <a:latin typeface="Arial" panose="020B0604020202020204" pitchFamily="34" charset="0"/>
                <a:cs typeface="Arial" panose="020B0604020202020204" pitchFamily="34" charset="0"/>
              </a:rPr>
              <a:t>: marks out the roads and pathways.</a:t>
            </a:r>
          </a:p>
          <a:p>
            <a:pPr marL="171450" indent="-171450">
              <a:buFont typeface="Arial" panose="020B0604020202020204" pitchFamily="34" charset="0"/>
              <a:buChar char="•"/>
              <a:defRPr/>
            </a:pPr>
            <a:r>
              <a:rPr lang="en-GB" altLang="en-US" b="1" dirty="0">
                <a:latin typeface="Arial" panose="020B0604020202020204" pitchFamily="34" charset="0"/>
                <a:cs typeface="Arial" panose="020B0604020202020204" pitchFamily="34" charset="0"/>
              </a:rPr>
              <a:t>Quantity surveyor</a:t>
            </a:r>
            <a:r>
              <a:rPr lang="en-GB" altLang="en-US" dirty="0">
                <a:latin typeface="Arial" panose="020B0604020202020204" pitchFamily="34" charset="0"/>
                <a:cs typeface="Arial" panose="020B0604020202020204" pitchFamily="34" charset="0"/>
              </a:rPr>
              <a:t>: produces the tender and sales forecasts.</a:t>
            </a:r>
          </a:p>
          <a:p>
            <a:pPr marL="171450" indent="-171450">
              <a:buFont typeface="Arial" panose="020B0604020202020204" pitchFamily="34" charset="0"/>
              <a:buChar char="•"/>
              <a:defRPr/>
            </a:pPr>
            <a:r>
              <a:rPr lang="en-GB" altLang="en-US" b="1" dirty="0">
                <a:latin typeface="Arial" panose="020B0604020202020204" pitchFamily="34" charset="0"/>
                <a:cs typeface="Arial" panose="020B0604020202020204" pitchFamily="34" charset="0"/>
              </a:rPr>
              <a:t>Bid manager</a:t>
            </a:r>
            <a:r>
              <a:rPr lang="en-GB" altLang="en-US" dirty="0">
                <a:latin typeface="Arial" panose="020B0604020202020204" pitchFamily="34" charset="0"/>
                <a:cs typeface="Arial" panose="020B0604020202020204" pitchFamily="34" charset="0"/>
              </a:rPr>
              <a:t>: drafts out the presentation making sure everyone contributes.</a:t>
            </a:r>
          </a:p>
          <a:p>
            <a:pPr>
              <a:defRPr/>
            </a:pPr>
            <a:endParaRPr lang="en-GB" altLang="en-US" dirty="0">
              <a:latin typeface="Arial" panose="020B0604020202020204" pitchFamily="34" charset="0"/>
              <a:cs typeface="Arial" panose="020B0604020202020204" pitchFamily="34" charset="0"/>
            </a:endParaRPr>
          </a:p>
          <a:p>
            <a:pPr>
              <a:defRPr/>
            </a:pPr>
            <a:r>
              <a:rPr lang="en-GB" altLang="en-US" b="1" dirty="0">
                <a:latin typeface="Arial" panose="020B0604020202020204" pitchFamily="34" charset="0"/>
                <a:cs typeface="Arial" panose="020B0604020202020204" pitchFamily="34" charset="0"/>
              </a:rPr>
              <a:t>Teams do not have to make these decisions until the end of this presentation.</a:t>
            </a:r>
          </a:p>
          <a:p>
            <a:pPr>
              <a:defRPr/>
            </a:pPr>
            <a:endParaRPr lang="en-GB" altLang="en-US" b="1"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Arial" panose="020B0604020202020204" pitchFamily="34" charset="0"/>
                <a:ea typeface="+mn-ea"/>
                <a:cs typeface="Arial" panose="020B0604020202020204" pitchFamily="34" charset="0"/>
              </a:rPr>
              <a:t>If the groups are made up of less than 6 people ask the team members to share the roles e.g. Bid Manager and Project Manager</a:t>
            </a:r>
          </a:p>
          <a:p>
            <a:pPr>
              <a:defRPr/>
            </a:pPr>
            <a:endParaRPr lang="en-GB" altLang="en-US" b="1" dirty="0"/>
          </a:p>
        </p:txBody>
      </p:sp>
      <p:sp>
        <p:nvSpPr>
          <p:cNvPr id="4" name="Slide Number Placeholder 3"/>
          <p:cNvSpPr>
            <a:spLocks noGrp="1"/>
          </p:cNvSpPr>
          <p:nvPr>
            <p:ph type="sldNum" sz="quarter" idx="10"/>
          </p:nvPr>
        </p:nvSpPr>
        <p:spPr/>
        <p:txBody>
          <a:bodyPr/>
          <a:lstStyle/>
          <a:p>
            <a:fld id="{F75105D7-B004-47F4-B324-F21CA3DEE8FA}" type="slidenum">
              <a:rPr lang="en-GB" smtClean="0"/>
              <a:t>9</a:t>
            </a:fld>
            <a:endParaRPr lang="en-GB"/>
          </a:p>
        </p:txBody>
      </p:sp>
    </p:spTree>
    <p:extLst>
      <p:ext uri="{BB962C8B-B14F-4D97-AF65-F5344CB8AC3E}">
        <p14:creationId xmlns:p14="http://schemas.microsoft.com/office/powerpoint/2010/main" val="13588849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a:t>Headline</a:t>
            </a:r>
            <a:endParaRPr lang="en-US" dirty="0"/>
          </a:p>
        </p:txBody>
      </p:sp>
      <p:sp>
        <p:nvSpPr>
          <p:cNvPr id="3"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897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1719529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304388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4" name="Content Placeholder 3"/>
          <p:cNvSpPr>
            <a:spLocks noGrp="1"/>
          </p:cNvSpPr>
          <p:nvPr>
            <p:ph sz="half" idx="2"/>
          </p:nvPr>
        </p:nvSpPr>
        <p:spPr>
          <a:xfrm>
            <a:off x="4775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half" idx="10"/>
          </p:nvPr>
        </p:nvSpPr>
        <p:spPr>
          <a:xfrm>
            <a:off x="584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a:t>Headline</a:t>
            </a:r>
            <a:endParaRPr lang="en-US" dirty="0"/>
          </a:p>
        </p:txBody>
      </p:sp>
    </p:spTree>
    <p:extLst>
      <p:ext uri="{BB962C8B-B14F-4D97-AF65-F5344CB8AC3E}">
        <p14:creationId xmlns:p14="http://schemas.microsoft.com/office/powerpoint/2010/main" val="3472724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891142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3375970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a:t>Headline</a:t>
            </a:r>
            <a:endParaRPr lang="en-US" dirty="0"/>
          </a:p>
        </p:txBody>
      </p:sp>
      <p:sp>
        <p:nvSpPr>
          <p:cNvPr id="10"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2126500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a:t>Headline</a:t>
            </a:r>
            <a:endParaRPr lang="en-US" dirty="0"/>
          </a:p>
        </p:txBody>
      </p:sp>
      <p:sp>
        <p:nvSpPr>
          <p:cNvPr id="11"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pic>
        <p:nvPicPr>
          <p:cNvPr id="12" name="Picture 11"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1123326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a:t>Headline</a:t>
            </a:r>
            <a:endParaRPr lang="en-US" dirty="0"/>
          </a:p>
        </p:txBody>
      </p:sp>
      <p:sp>
        <p:nvSpPr>
          <p:cNvPr id="11"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pic>
        <p:nvPicPr>
          <p:cNvPr id="5" name="Picture 4"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08363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
        <p:nvSpPr>
          <p:cNvPr id="7"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5000053" y="0"/>
            <a:ext cx="4965951" cy="51435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1" name="Rectangle 10"/>
          <p:cNvSpPr/>
          <p:nvPr userDrawn="1"/>
        </p:nvSpPr>
        <p:spPr>
          <a:xfrm>
            <a:off x="5137475" y="390194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5573761"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4656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1423879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3"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4"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3292890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3355639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2"/>
          <p:cNvSpPr/>
          <p:nvPr userDrawn="1"/>
        </p:nvSpPr>
        <p:spPr>
          <a:xfrm>
            <a:off x="4486188"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4511588"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646025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AD7E914-2E24-E44E-8E32-D2278494C075}" type="datetimeFigureOut">
              <a:rPr lang="en-US" smtClean="0"/>
              <a:pPr/>
              <a:t>9/9/2021</a:t>
            </a:fld>
            <a:endParaRPr lang="en-US"/>
          </a:p>
        </p:txBody>
      </p:sp>
    </p:spTree>
    <p:extLst>
      <p:ext uri="{BB962C8B-B14F-4D97-AF65-F5344CB8AC3E}">
        <p14:creationId xmlns:p14="http://schemas.microsoft.com/office/powerpoint/2010/main" val="3158628684"/>
      </p:ext>
    </p:extLst>
  </p:cSld>
  <p:clrMap bg1="lt1" tx1="dk1" bg2="lt2" tx2="dk2" accent1="accent1" accent2="accent2" accent3="accent3" accent4="accent4" accent5="accent5" accent6="accent6" hlink="hlink" folHlink="folHlink"/>
  <p:sldLayoutIdLst>
    <p:sldLayoutId id="2147483745" r:id="rId1"/>
    <p:sldLayoutId id="2147483757" r:id="rId2"/>
    <p:sldLayoutId id="2147483758" r:id="rId3"/>
    <p:sldLayoutId id="2147483759" r:id="rId4"/>
    <p:sldLayoutId id="2147483761" r:id="rId5"/>
    <p:sldLayoutId id="2147483764" r:id="rId6"/>
    <p:sldLayoutId id="2147483765" r:id="rId7"/>
    <p:sldLayoutId id="2147483763" r:id="rId8"/>
    <p:sldLayoutId id="2147483750" r:id="rId9"/>
    <p:sldLayoutId id="2147483762" r:id="rId10"/>
    <p:sldLayoutId id="2147483760" r:id="rId11"/>
    <p:sldLayoutId id="2147483748" r:id="rId12"/>
    <p:sldLayoutId id="2147483756" r:id="rId13"/>
    <p:sldLayoutId id="2147483746"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14.wmf"/></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a:spLocks noGrp="1"/>
          </p:cNvSpPr>
          <p:nvPr>
            <p:ph type="ctrTitle"/>
          </p:nvPr>
        </p:nvSpPr>
        <p:spPr>
          <a:xfrm>
            <a:off x="598745" y="854528"/>
            <a:ext cx="7944122" cy="1664305"/>
          </a:xfrm>
        </p:spPr>
        <p:txBody>
          <a:bodyPr/>
          <a:lstStyle/>
          <a:p>
            <a:endParaRPr lang="en-ZA"/>
          </a:p>
        </p:txBody>
      </p:sp>
      <p:sp>
        <p:nvSpPr>
          <p:cNvPr id="24" name="Subtitle 2"/>
          <p:cNvSpPr>
            <a:spLocks noGrp="1"/>
          </p:cNvSpPr>
          <p:nvPr>
            <p:ph type="subTitle" idx="1"/>
          </p:nvPr>
        </p:nvSpPr>
        <p:spPr>
          <a:xfrm>
            <a:off x="598745" y="2800045"/>
            <a:ext cx="6062134" cy="1546177"/>
          </a:xfrm>
        </p:spPr>
        <p:txBody>
          <a:bodyPr/>
          <a:lstStyle/>
          <a:p>
            <a:endParaRPr lang="en-ZA"/>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5" y="0"/>
            <a:ext cx="9141289" cy="5143499"/>
          </a:xfrm>
          <a:prstGeom prst="rect">
            <a:avLst/>
          </a:prstGeom>
        </p:spPr>
      </p:pic>
      <p:sp>
        <p:nvSpPr>
          <p:cNvPr id="27" name="Rectangle 26"/>
          <p:cNvSpPr/>
          <p:nvPr/>
        </p:nvSpPr>
        <p:spPr>
          <a:xfrm>
            <a:off x="1354" y="2057400"/>
            <a:ext cx="2427521" cy="662873"/>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8" name="Rectangle 27"/>
          <p:cNvSpPr/>
          <p:nvPr/>
        </p:nvSpPr>
        <p:spPr>
          <a:xfrm>
            <a:off x="1354" y="2720272"/>
            <a:ext cx="2189395" cy="6515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solidFill>
                <a:schemeClr val="bg1"/>
              </a:solidFill>
            </a:endParaRPr>
          </a:p>
        </p:txBody>
      </p:sp>
      <p:sp>
        <p:nvSpPr>
          <p:cNvPr id="29" name="Title 2"/>
          <p:cNvSpPr txBox="1">
            <a:spLocks/>
          </p:cNvSpPr>
          <p:nvPr/>
        </p:nvSpPr>
        <p:spPr>
          <a:xfrm>
            <a:off x="2" y="1548836"/>
            <a:ext cx="8219256" cy="230593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000" b="1" kern="1200">
                <a:solidFill>
                  <a:schemeClr val="bg1"/>
                </a:solidFill>
                <a:latin typeface="+mj-lt"/>
                <a:ea typeface="+mj-ea"/>
                <a:cs typeface="+mj-cs"/>
              </a:defRPr>
            </a:lvl1pPr>
          </a:lstStyle>
          <a:p>
            <a:r>
              <a:rPr lang="en-GB" altLang="en-US" sz="4400" dirty="0">
                <a:latin typeface="Arial" charset="0"/>
              </a:rPr>
              <a:t>GREEN </a:t>
            </a:r>
          </a:p>
          <a:p>
            <a:r>
              <a:rPr lang="en-GB" altLang="en-US" sz="4400" dirty="0">
                <a:solidFill>
                  <a:srgbClr val="498339"/>
                </a:solidFill>
                <a:latin typeface="Arial" charset="0"/>
              </a:rPr>
              <a:t>LIVING</a:t>
            </a:r>
          </a:p>
        </p:txBody>
      </p:sp>
      <p:pic>
        <p:nvPicPr>
          <p:cNvPr id="1026" name="Picture 2">
            <a:extLst>
              <a:ext uri="{FF2B5EF4-FFF2-40B4-BE49-F238E27FC236}">
                <a16:creationId xmlns:a16="http://schemas.microsoft.com/office/drawing/2014/main" id="{AD8AD7B4-73EC-4C79-A4A6-D79482A227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5985" y="4627434"/>
            <a:ext cx="2308172" cy="38933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picture containing qr code&#10;&#10;Description automatically generated">
            <a:extLst>
              <a:ext uri="{FF2B5EF4-FFF2-40B4-BE49-F238E27FC236}">
                <a16:creationId xmlns:a16="http://schemas.microsoft.com/office/drawing/2014/main" id="{A989F224-3F0E-4C7E-8F2F-FE1F235653A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5400000">
            <a:off x="4990975" y="2882"/>
            <a:ext cx="4165534" cy="4159770"/>
          </a:xfrm>
          <a:prstGeom prst="rect">
            <a:avLst/>
          </a:prstGeom>
        </p:spPr>
      </p:pic>
    </p:spTree>
    <p:extLst>
      <p:ext uri="{BB962C8B-B14F-4D97-AF65-F5344CB8AC3E}">
        <p14:creationId xmlns:p14="http://schemas.microsoft.com/office/powerpoint/2010/main" val="1129779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137349" y="0"/>
            <a:ext cx="4566081"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a:solidFill>
                  <a:srgbClr val="1F1F1F"/>
                </a:solidFill>
                <a:latin typeface="+mn-lt"/>
              </a:rPr>
              <a:t>A REMINDER </a:t>
            </a:r>
            <a:r>
              <a:rPr lang="en-GB" sz="2400" dirty="0">
                <a:solidFill>
                  <a:srgbClr val="1F1F1F"/>
                </a:solidFill>
                <a:latin typeface="+mn-lt"/>
                <a:cs typeface="Arial" panose="020B0604020202020204" pitchFamily="34" charset="0"/>
              </a:rPr>
              <a:t>OF THE BRIEF</a:t>
            </a:r>
            <a:br>
              <a:rPr lang="en-GB" dirty="0">
                <a:solidFill>
                  <a:srgbClr val="1F1F1F"/>
                </a:solidFill>
                <a:latin typeface="Arial" panose="020B0604020202020204" pitchFamily="34" charset="0"/>
                <a:cs typeface="Arial" panose="020B0604020202020204" pitchFamily="34" charset="0"/>
              </a:rPr>
            </a:br>
            <a:endParaRPr lang="en-GB" dirty="0">
              <a:solidFill>
                <a:srgbClr val="1F1F1F"/>
              </a:solidFill>
            </a:endParaRPr>
          </a:p>
        </p:txBody>
      </p:sp>
      <p:sp useBgFill="1">
        <p:nvSpPr>
          <p:cNvPr id="7" name="Subtitle 2"/>
          <p:cNvSpPr>
            <a:spLocks noGrp="1"/>
          </p:cNvSpPr>
          <p:nvPr>
            <p:ph type="subTitle" idx="1"/>
          </p:nvPr>
        </p:nvSpPr>
        <p:spPr>
          <a:xfrm>
            <a:off x="260554" y="1280932"/>
            <a:ext cx="2984967" cy="3413759"/>
          </a:xfrm>
        </p:spPr>
        <p:txBody>
          <a:bodyPr>
            <a:normAutofit lnSpcReduction="10000"/>
          </a:bodyPr>
          <a:lstStyle/>
          <a:p>
            <a:r>
              <a:rPr lang="en-ZA" b="1" baseline="30000" dirty="0"/>
              <a:t>Plan, design and create a 3D model of a green housing development:</a:t>
            </a:r>
            <a:endParaRPr lang="en-ZA" baseline="30000" dirty="0"/>
          </a:p>
          <a:p>
            <a:pPr marL="285750" indent="-285750">
              <a:buClr>
                <a:srgbClr val="FAB000"/>
              </a:buClr>
              <a:buFont typeface="Arial" panose="020B0604020202020204" pitchFamily="34" charset="0"/>
              <a:buChar char="•"/>
            </a:pPr>
            <a:endParaRPr lang="en-GB" baseline="30000" dirty="0"/>
          </a:p>
          <a:p>
            <a:pPr marL="285750" indent="-285750">
              <a:buClr>
                <a:srgbClr val="FAB000"/>
              </a:buClr>
              <a:buFont typeface="Arial" panose="020B0604020202020204" pitchFamily="34" charset="0"/>
              <a:buChar char="•"/>
            </a:pPr>
            <a:r>
              <a:rPr lang="en-ZA" baseline="30000" dirty="0"/>
              <a:t>10 houses of different styles</a:t>
            </a:r>
          </a:p>
          <a:p>
            <a:pPr marL="285750" indent="-285750">
              <a:buClr>
                <a:srgbClr val="FAB000"/>
              </a:buClr>
              <a:buFont typeface="Arial" panose="020B0604020202020204" pitchFamily="34" charset="0"/>
              <a:buChar char="•"/>
            </a:pPr>
            <a:endParaRPr lang="en-GB" baseline="30000" dirty="0"/>
          </a:p>
          <a:p>
            <a:pPr marL="285750" indent="-285750">
              <a:buClr>
                <a:srgbClr val="FAB000"/>
              </a:buClr>
              <a:buFont typeface="Arial" panose="020B0604020202020204" pitchFamily="34" charset="0"/>
              <a:buChar char="•"/>
            </a:pPr>
            <a:r>
              <a:rPr lang="en-ZA" baseline="30000" dirty="0"/>
              <a:t>Include two green technologies for each property, but you may also want to consider environmental issues in the overall design of the development</a:t>
            </a:r>
          </a:p>
          <a:p>
            <a:pPr marL="285750" indent="-285750">
              <a:buClr>
                <a:srgbClr val="FAB000"/>
              </a:buClr>
              <a:buFont typeface="Arial" panose="020B0604020202020204" pitchFamily="34" charset="0"/>
              <a:buChar char="•"/>
            </a:pPr>
            <a:endParaRPr lang="en-ZA" baseline="30000" dirty="0"/>
          </a:p>
          <a:p>
            <a:pPr marL="285750" indent="-285750">
              <a:buClr>
                <a:srgbClr val="FAB000"/>
              </a:buClr>
              <a:buFont typeface="Arial" panose="020B0604020202020204" pitchFamily="34" charset="0"/>
              <a:buChar char="•"/>
            </a:pPr>
            <a:r>
              <a:rPr lang="en-ZA" baseline="30000" dirty="0"/>
              <a:t>I</a:t>
            </a:r>
            <a:r>
              <a:rPr lang="en-GB" baseline="30000" dirty="0"/>
              <a:t>nclude all criteria</a:t>
            </a:r>
          </a:p>
          <a:p>
            <a:pPr marL="285750" indent="-285750">
              <a:buClr>
                <a:srgbClr val="FAB000"/>
              </a:buClr>
              <a:buFont typeface="Arial" panose="020B0604020202020204" pitchFamily="34" charset="0"/>
              <a:buChar char="•"/>
            </a:pPr>
            <a:endParaRPr lang="en-GB" baseline="30000" dirty="0"/>
          </a:p>
          <a:p>
            <a:pPr marL="285750" indent="-285750">
              <a:buClr>
                <a:srgbClr val="FAB000"/>
              </a:buClr>
              <a:buFont typeface="Arial" panose="020B0604020202020204" pitchFamily="34" charset="0"/>
              <a:buChar char="•"/>
            </a:pPr>
            <a:r>
              <a:rPr lang="en-GB" baseline="30000" dirty="0"/>
              <a:t>Produce a tender submission</a:t>
            </a:r>
          </a:p>
          <a:p>
            <a:pPr marL="285750" indent="-285750">
              <a:buClr>
                <a:srgbClr val="FAB000"/>
              </a:buClr>
              <a:buFont typeface="Arial" panose="020B0604020202020204" pitchFamily="34" charset="0"/>
              <a:buChar char="•"/>
            </a:pPr>
            <a:endParaRPr lang="en-GB" baseline="30000" dirty="0"/>
          </a:p>
          <a:p>
            <a:pPr marL="285750" indent="-285750">
              <a:buClr>
                <a:srgbClr val="FAB000"/>
              </a:buClr>
              <a:buFont typeface="Arial" panose="020B0604020202020204" pitchFamily="34" charset="0"/>
              <a:buChar char="•"/>
            </a:pPr>
            <a:r>
              <a:rPr lang="en-ZA" baseline="30000" dirty="0"/>
              <a:t>Present your company’s plan and ideas</a:t>
            </a:r>
          </a:p>
        </p:txBody>
      </p:sp>
      <p:sp>
        <p:nvSpPr>
          <p:cNvPr id="8" name="Rectangle 7">
            <a:extLst>
              <a:ext uri="{FF2B5EF4-FFF2-40B4-BE49-F238E27FC236}">
                <a16:creationId xmlns:a16="http://schemas.microsoft.com/office/drawing/2014/main" id="{716D580B-EC8B-47EA-8C12-F461576C5A0D}"/>
              </a:ext>
            </a:extLst>
          </p:cNvPr>
          <p:cNvSpPr/>
          <p:nvPr/>
        </p:nvSpPr>
        <p:spPr>
          <a:xfrm>
            <a:off x="5194376" y="4615993"/>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3D14408C-FBA1-4268-A41E-D83C683594ED}"/>
              </a:ext>
            </a:extLst>
          </p:cNvPr>
          <p:cNvSpPr/>
          <p:nvPr/>
        </p:nvSpPr>
        <p:spPr>
          <a:xfrm>
            <a:off x="5194376" y="2138800"/>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11" name="Group 10">
            <a:extLst>
              <a:ext uri="{FF2B5EF4-FFF2-40B4-BE49-F238E27FC236}">
                <a16:creationId xmlns:a16="http://schemas.microsoft.com/office/drawing/2014/main" id="{25D4DCC8-3DB8-4446-8E2B-26B54D271D36}"/>
              </a:ext>
            </a:extLst>
          </p:cNvPr>
          <p:cNvGrpSpPr/>
          <p:nvPr/>
        </p:nvGrpSpPr>
        <p:grpSpPr>
          <a:xfrm>
            <a:off x="7181934" y="4463935"/>
            <a:ext cx="1823397" cy="520590"/>
            <a:chOff x="7229163" y="4512039"/>
            <a:chExt cx="1873458" cy="517161"/>
          </a:xfrm>
        </p:grpSpPr>
        <p:sp>
          <p:nvSpPr>
            <p:cNvPr id="12" name="Rectangle 11">
              <a:extLst>
                <a:ext uri="{FF2B5EF4-FFF2-40B4-BE49-F238E27FC236}">
                  <a16:creationId xmlns:a16="http://schemas.microsoft.com/office/drawing/2014/main" id="{EB99EB65-072C-4720-906C-F4A714A411B0}"/>
                </a:ext>
              </a:extLst>
            </p:cNvPr>
            <p:cNvSpPr/>
            <p:nvPr/>
          </p:nvSpPr>
          <p:spPr>
            <a:xfrm>
              <a:off x="7300210" y="4512039"/>
              <a:ext cx="1731364" cy="5171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3" name="Picture 2">
              <a:extLst>
                <a:ext uri="{FF2B5EF4-FFF2-40B4-BE49-F238E27FC236}">
                  <a16:creationId xmlns:a16="http://schemas.microsoft.com/office/drawing/2014/main" id="{14B093B6-1E62-41C1-8100-065FE9220A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163" y="4713195"/>
              <a:ext cx="1873458" cy="31600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8124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158371" y="-170761"/>
            <a:ext cx="5303091"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000" dirty="0">
                <a:solidFill>
                  <a:srgbClr val="1F1F1F"/>
                </a:solidFill>
                <a:latin typeface="Arial" charset="0"/>
              </a:rPr>
              <a:t>EACH COMPANY </a:t>
            </a:r>
            <a:r>
              <a:rPr lang="en-GB" sz="2000" dirty="0">
                <a:solidFill>
                  <a:srgbClr val="1F1F1F"/>
                </a:solidFill>
                <a:latin typeface="Arial" charset="0"/>
                <a:cs typeface="Arial" panose="020B0604020202020204" pitchFamily="34" charset="0"/>
              </a:rPr>
              <a:t>WILL BE JUDGED ON:</a:t>
            </a:r>
            <a:br>
              <a:rPr lang="en-GB" dirty="0">
                <a:solidFill>
                  <a:srgbClr val="1F1F1F"/>
                </a:solidFill>
                <a:latin typeface="Arial" panose="020B0604020202020204" pitchFamily="34" charset="0"/>
                <a:cs typeface="Arial" panose="020B0604020202020204" pitchFamily="34" charset="0"/>
              </a:rPr>
            </a:br>
            <a:endParaRPr lang="en-GB" dirty="0">
              <a:solidFill>
                <a:srgbClr val="1F1F1F"/>
              </a:solidFill>
            </a:endParaRPr>
          </a:p>
        </p:txBody>
      </p:sp>
      <p:sp useBgFill="1">
        <p:nvSpPr>
          <p:cNvPr id="7" name="Subtitle 2"/>
          <p:cNvSpPr>
            <a:spLocks noGrp="1"/>
          </p:cNvSpPr>
          <p:nvPr>
            <p:ph type="subTitle" idx="1"/>
          </p:nvPr>
        </p:nvSpPr>
        <p:spPr>
          <a:xfrm>
            <a:off x="291633" y="1195483"/>
            <a:ext cx="3624293" cy="3413759"/>
          </a:xfrm>
        </p:spPr>
        <p:txBody>
          <a:bodyPr>
            <a:normAutofit/>
          </a:bodyPr>
          <a:lstStyle/>
          <a:p>
            <a:pPr marL="285750" indent="-285750">
              <a:buClr>
                <a:srgbClr val="FAB000"/>
              </a:buClr>
              <a:buFont typeface="Arial" panose="020B0604020202020204" pitchFamily="34" charset="0"/>
              <a:buChar char="•"/>
            </a:pPr>
            <a:r>
              <a:rPr lang="en-GB" baseline="30000" dirty="0"/>
              <a:t>Plan/design/tender</a:t>
            </a:r>
          </a:p>
          <a:p>
            <a:pPr marL="171450" indent="-171450">
              <a:buClr>
                <a:srgbClr val="FAB000"/>
              </a:buClr>
              <a:buFont typeface="Arial" panose="020B0604020202020204" pitchFamily="34" charset="0"/>
              <a:buChar char="•"/>
            </a:pPr>
            <a:endParaRPr lang="en-GB" sz="800" baseline="30000" dirty="0"/>
          </a:p>
          <a:p>
            <a:pPr marL="285750" indent="-285750">
              <a:buClr>
                <a:srgbClr val="FAB000"/>
              </a:buClr>
              <a:buFont typeface="Arial" panose="020B0604020202020204" pitchFamily="34" charset="0"/>
              <a:buChar char="•"/>
            </a:pPr>
            <a:r>
              <a:rPr lang="en-GB" baseline="30000" dirty="0"/>
              <a:t>Ideas on sustainability/green credentials</a:t>
            </a:r>
          </a:p>
          <a:p>
            <a:pPr marL="171450" indent="-171450">
              <a:buClr>
                <a:srgbClr val="FAB000"/>
              </a:buClr>
              <a:buFont typeface="Arial" panose="020B0604020202020204" pitchFamily="34" charset="0"/>
              <a:buChar char="•"/>
            </a:pPr>
            <a:endParaRPr lang="en-GB" sz="800" baseline="30000" dirty="0"/>
          </a:p>
          <a:p>
            <a:pPr marL="285750" indent="-285750">
              <a:buClr>
                <a:srgbClr val="FAB000"/>
              </a:buClr>
              <a:buFont typeface="Arial" panose="020B0604020202020204" pitchFamily="34" charset="0"/>
              <a:buChar char="•"/>
            </a:pPr>
            <a:r>
              <a:rPr lang="en-ZA" baseline="30000" dirty="0"/>
              <a:t>The final presentation (2 to 3 minutes)</a:t>
            </a:r>
          </a:p>
          <a:p>
            <a:pPr marL="171450" indent="-171450">
              <a:buClr>
                <a:srgbClr val="FAB000"/>
              </a:buClr>
              <a:buFont typeface="Arial" panose="020B0604020202020204" pitchFamily="34" charset="0"/>
              <a:buChar char="•"/>
            </a:pPr>
            <a:endParaRPr lang="en-GB" sz="900" baseline="30000" dirty="0"/>
          </a:p>
          <a:p>
            <a:pPr marL="285750" indent="-285750">
              <a:buClr>
                <a:srgbClr val="FAB000"/>
              </a:buClr>
              <a:buFont typeface="Arial" panose="020B0604020202020204" pitchFamily="34" charset="0"/>
              <a:buChar char="•"/>
            </a:pPr>
            <a:r>
              <a:rPr lang="en-GB" baseline="30000" dirty="0"/>
              <a:t>Teamwork</a:t>
            </a:r>
            <a:endParaRPr lang="en-ZA" baseline="300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371" y="3020291"/>
            <a:ext cx="3429070" cy="1774075"/>
          </a:xfrm>
          <a:prstGeom prst="rect">
            <a:avLst/>
          </a:prstGeom>
        </p:spPr>
      </p:pic>
      <p:sp>
        <p:nvSpPr>
          <p:cNvPr id="8" name="Rectangle 7">
            <a:extLst>
              <a:ext uri="{FF2B5EF4-FFF2-40B4-BE49-F238E27FC236}">
                <a16:creationId xmlns:a16="http://schemas.microsoft.com/office/drawing/2014/main" id="{A13A31DF-B93F-41E7-AD3E-E6B9C892B4D3}"/>
              </a:ext>
            </a:extLst>
          </p:cNvPr>
          <p:cNvSpPr/>
          <p:nvPr/>
        </p:nvSpPr>
        <p:spPr>
          <a:xfrm>
            <a:off x="5213150" y="4613222"/>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5F5B4026-FFDD-4C23-99CE-895138F08537}"/>
              </a:ext>
            </a:extLst>
          </p:cNvPr>
          <p:cNvSpPr/>
          <p:nvPr/>
        </p:nvSpPr>
        <p:spPr>
          <a:xfrm>
            <a:off x="5228075" y="2150845"/>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11" name="Group 10">
            <a:extLst>
              <a:ext uri="{FF2B5EF4-FFF2-40B4-BE49-F238E27FC236}">
                <a16:creationId xmlns:a16="http://schemas.microsoft.com/office/drawing/2014/main" id="{FDEB61F8-C256-47B1-83F6-C378823C4ED5}"/>
              </a:ext>
            </a:extLst>
          </p:cNvPr>
          <p:cNvGrpSpPr/>
          <p:nvPr/>
        </p:nvGrpSpPr>
        <p:grpSpPr>
          <a:xfrm>
            <a:off x="7181934" y="4463935"/>
            <a:ext cx="1823397" cy="520590"/>
            <a:chOff x="7229163" y="4512039"/>
            <a:chExt cx="1873458" cy="517161"/>
          </a:xfrm>
        </p:grpSpPr>
        <p:sp>
          <p:nvSpPr>
            <p:cNvPr id="12" name="Rectangle 11">
              <a:extLst>
                <a:ext uri="{FF2B5EF4-FFF2-40B4-BE49-F238E27FC236}">
                  <a16:creationId xmlns:a16="http://schemas.microsoft.com/office/drawing/2014/main" id="{71FE8FDB-BEE6-4592-B4D8-27AF30E71EF6}"/>
                </a:ext>
              </a:extLst>
            </p:cNvPr>
            <p:cNvSpPr/>
            <p:nvPr/>
          </p:nvSpPr>
          <p:spPr>
            <a:xfrm>
              <a:off x="7300210" y="4512039"/>
              <a:ext cx="1731364" cy="5171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3" name="Picture 2">
              <a:extLst>
                <a:ext uri="{FF2B5EF4-FFF2-40B4-BE49-F238E27FC236}">
                  <a16:creationId xmlns:a16="http://schemas.microsoft.com/office/drawing/2014/main" id="{3820EFA9-0C5C-4FC1-B37C-08D77C11FF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9163" y="4713195"/>
              <a:ext cx="1873458" cy="31600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61809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4718" y="2421629"/>
            <a:ext cx="3197769"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404717" y="2015229"/>
            <a:ext cx="2305020"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Rectangle 8"/>
          <p:cNvSpPr/>
          <p:nvPr/>
        </p:nvSpPr>
        <p:spPr>
          <a:xfrm>
            <a:off x="404717" y="2824854"/>
            <a:ext cx="2197646"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Rectangle 9"/>
          <p:cNvSpPr/>
          <p:nvPr/>
        </p:nvSpPr>
        <p:spPr>
          <a:xfrm>
            <a:off x="404719" y="1608829"/>
            <a:ext cx="3512094"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itle 2"/>
          <p:cNvSpPr>
            <a:spLocks noGrp="1"/>
          </p:cNvSpPr>
          <p:nvPr>
            <p:ph type="ctrTitle"/>
          </p:nvPr>
        </p:nvSpPr>
        <p:spPr>
          <a:xfrm>
            <a:off x="404717" y="1037795"/>
            <a:ext cx="3729133" cy="3580467"/>
          </a:xfrm>
        </p:spPr>
        <p:txBody>
          <a:bodyPr>
            <a:noAutofit/>
          </a:bodyPr>
          <a:lstStyle/>
          <a:p>
            <a:r>
              <a:rPr lang="en-GB" sz="4000" baseline="30000" dirty="0">
                <a:solidFill>
                  <a:schemeClr val="bg1"/>
                </a:solidFill>
              </a:rPr>
              <a:t>DO YOU</a:t>
            </a:r>
            <a:r>
              <a:rPr lang="en-GB" sz="4000" dirty="0">
                <a:solidFill>
                  <a:schemeClr val="bg1"/>
                </a:solidFill>
              </a:rPr>
              <a:t> </a:t>
            </a:r>
            <a:r>
              <a:rPr lang="en-GB" sz="4000" baseline="30000" dirty="0">
                <a:solidFill>
                  <a:schemeClr val="bg1"/>
                </a:solidFill>
              </a:rPr>
              <a:t>HAVE </a:t>
            </a:r>
            <a:r>
              <a:rPr lang="en-ZA" sz="4000" baseline="30000" dirty="0">
                <a:solidFill>
                  <a:schemeClr val="bg1"/>
                </a:solidFill>
              </a:rPr>
              <a:t>ANY QUESTIONS </a:t>
            </a:r>
            <a:br>
              <a:rPr lang="en-ZA" sz="4000" baseline="30000" dirty="0">
                <a:solidFill>
                  <a:schemeClr val="bg1"/>
                </a:solidFill>
              </a:rPr>
            </a:br>
            <a:r>
              <a:rPr lang="en-ZA" sz="4000" baseline="30000" dirty="0">
                <a:solidFill>
                  <a:schemeClr val="bg1"/>
                </a:solidFill>
              </a:rPr>
              <a:t>BEFORE WE GET STARTED?</a:t>
            </a:r>
            <a:br>
              <a:rPr lang="en-ZA" sz="4400" baseline="30000" dirty="0">
                <a:solidFill>
                  <a:schemeClr val="bg1"/>
                </a:solidFill>
              </a:rPr>
            </a:br>
            <a:endParaRPr lang="en-GB" sz="4400" dirty="0">
              <a:solidFill>
                <a:schemeClr val="bg1"/>
              </a:solidFill>
            </a:endParaRPr>
          </a:p>
        </p:txBody>
      </p:sp>
      <p:sp>
        <p:nvSpPr>
          <p:cNvPr id="8" name="Rectangle 7">
            <a:extLst>
              <a:ext uri="{FF2B5EF4-FFF2-40B4-BE49-F238E27FC236}">
                <a16:creationId xmlns:a16="http://schemas.microsoft.com/office/drawing/2014/main" id="{9478E25E-6EB7-437F-9EE6-F5C7084D9FE2}"/>
              </a:ext>
            </a:extLst>
          </p:cNvPr>
          <p:cNvSpPr/>
          <p:nvPr/>
        </p:nvSpPr>
        <p:spPr>
          <a:xfrm>
            <a:off x="5213150" y="4613222"/>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2C3461DD-1CC1-467C-95FD-AD36B2E8165A}"/>
              </a:ext>
            </a:extLst>
          </p:cNvPr>
          <p:cNvSpPr/>
          <p:nvPr/>
        </p:nvSpPr>
        <p:spPr>
          <a:xfrm>
            <a:off x="5228075" y="2150845"/>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12" name="Group 11">
            <a:extLst>
              <a:ext uri="{FF2B5EF4-FFF2-40B4-BE49-F238E27FC236}">
                <a16:creationId xmlns:a16="http://schemas.microsoft.com/office/drawing/2014/main" id="{D0105479-4F12-4BC0-A36F-7264B27CDF62}"/>
              </a:ext>
            </a:extLst>
          </p:cNvPr>
          <p:cNvGrpSpPr/>
          <p:nvPr/>
        </p:nvGrpSpPr>
        <p:grpSpPr>
          <a:xfrm>
            <a:off x="7112786" y="4562459"/>
            <a:ext cx="1823397" cy="520590"/>
            <a:chOff x="7229163" y="4512039"/>
            <a:chExt cx="1873458" cy="517161"/>
          </a:xfrm>
        </p:grpSpPr>
        <p:sp>
          <p:nvSpPr>
            <p:cNvPr id="13" name="Rectangle 12">
              <a:extLst>
                <a:ext uri="{FF2B5EF4-FFF2-40B4-BE49-F238E27FC236}">
                  <a16:creationId xmlns:a16="http://schemas.microsoft.com/office/drawing/2014/main" id="{4625B874-AC6A-48CF-A633-D7531AEF99C9}"/>
                </a:ext>
              </a:extLst>
            </p:cNvPr>
            <p:cNvSpPr/>
            <p:nvPr/>
          </p:nvSpPr>
          <p:spPr>
            <a:xfrm>
              <a:off x="7300210" y="4512039"/>
              <a:ext cx="1731364" cy="5171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4" name="Picture 2">
              <a:extLst>
                <a:ext uri="{FF2B5EF4-FFF2-40B4-BE49-F238E27FC236}">
                  <a16:creationId xmlns:a16="http://schemas.microsoft.com/office/drawing/2014/main" id="{4D1DDF72-C6ED-4551-8A9D-25E0EE4C01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163" y="4713195"/>
              <a:ext cx="1873458" cy="31600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59206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134" y="3300833"/>
            <a:ext cx="2329789" cy="1842667"/>
          </a:xfrm>
          <a:prstGeom prst="rect">
            <a:avLst/>
          </a:prstGeom>
        </p:spPr>
      </p:pic>
      <p:sp>
        <p:nvSpPr>
          <p:cNvPr id="8" name="Title 2"/>
          <p:cNvSpPr txBox="1">
            <a:spLocks/>
          </p:cNvSpPr>
          <p:nvPr/>
        </p:nvSpPr>
        <p:spPr>
          <a:xfrm>
            <a:off x="355054" y="118798"/>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a:solidFill>
                  <a:srgbClr val="1F1F1F"/>
                </a:solidFill>
                <a:latin typeface="Arial" charset="0"/>
              </a:rPr>
              <a:t>SUMMARY</a:t>
            </a:r>
          </a:p>
          <a:p>
            <a:pPr>
              <a:lnSpc>
                <a:spcPct val="120000"/>
              </a:lnSpc>
            </a:pPr>
            <a:br>
              <a:rPr lang="en-GB" dirty="0">
                <a:solidFill>
                  <a:srgbClr val="1F1F1F"/>
                </a:solidFill>
                <a:latin typeface="Arial" panose="020B0604020202020204" pitchFamily="34" charset="0"/>
                <a:cs typeface="Arial" panose="020B0604020202020204" pitchFamily="34" charset="0"/>
              </a:rPr>
            </a:br>
            <a:endParaRPr lang="en-GB" dirty="0">
              <a:solidFill>
                <a:srgbClr val="1F1F1F"/>
              </a:solidFill>
            </a:endParaRPr>
          </a:p>
        </p:txBody>
      </p:sp>
      <p:sp>
        <p:nvSpPr>
          <p:cNvPr id="9" name="Subtitle 2"/>
          <p:cNvSpPr>
            <a:spLocks noGrp="1"/>
          </p:cNvSpPr>
          <p:nvPr>
            <p:ph type="subTitle" idx="1"/>
          </p:nvPr>
        </p:nvSpPr>
        <p:spPr>
          <a:xfrm>
            <a:off x="291633" y="1041586"/>
            <a:ext cx="3310549" cy="2331643"/>
          </a:xfrm>
          <a:noFill/>
        </p:spPr>
        <p:txBody>
          <a:bodyPr anchor="ctr">
            <a:normAutofit/>
          </a:bodyPr>
          <a:lstStyle/>
          <a:p>
            <a:pPr marL="285750" indent="-285750">
              <a:lnSpc>
                <a:spcPct val="150000"/>
              </a:lnSpc>
              <a:buClr>
                <a:srgbClr val="FAB000"/>
              </a:buClr>
              <a:buFont typeface="Arial" pitchFamily="34" charset="0"/>
              <a:buChar char="•"/>
            </a:pPr>
            <a:r>
              <a:rPr lang="en-ZA" baseline="30000" dirty="0"/>
              <a:t>Read all the information provided</a:t>
            </a:r>
          </a:p>
          <a:p>
            <a:pPr marL="285750" indent="-285750">
              <a:lnSpc>
                <a:spcPct val="150000"/>
              </a:lnSpc>
              <a:buClr>
                <a:srgbClr val="FAB000"/>
              </a:buClr>
              <a:buFont typeface="Arial" pitchFamily="34" charset="0"/>
              <a:buChar char="•"/>
            </a:pPr>
            <a:r>
              <a:rPr lang="en-ZA" baseline="30000" dirty="0"/>
              <a:t>Decide on a company name and who is taking on each role</a:t>
            </a:r>
          </a:p>
          <a:p>
            <a:pPr marL="285750" indent="-285750">
              <a:lnSpc>
                <a:spcPct val="150000"/>
              </a:lnSpc>
              <a:buClr>
                <a:srgbClr val="FAB000"/>
              </a:buClr>
              <a:buFont typeface="Arial" pitchFamily="34" charset="0"/>
              <a:buChar char="•"/>
            </a:pPr>
            <a:r>
              <a:rPr lang="en-ZA" baseline="30000" dirty="0"/>
              <a:t>Start planning, designing and costing out your development</a:t>
            </a:r>
          </a:p>
          <a:p>
            <a:pPr marL="285750" indent="-285750">
              <a:lnSpc>
                <a:spcPct val="150000"/>
              </a:lnSpc>
              <a:buClr>
                <a:srgbClr val="FAB000"/>
              </a:buClr>
              <a:buFont typeface="Arial" pitchFamily="34" charset="0"/>
              <a:buChar char="•"/>
            </a:pPr>
            <a:r>
              <a:rPr lang="en-ZA" baseline="30000" dirty="0"/>
              <a:t>Keep an eye on the time</a:t>
            </a:r>
          </a:p>
          <a:p>
            <a:pPr marL="285750" indent="-285750">
              <a:lnSpc>
                <a:spcPct val="150000"/>
              </a:lnSpc>
              <a:buClr>
                <a:srgbClr val="FAB000"/>
              </a:buClr>
              <a:buFont typeface="Arial" pitchFamily="34" charset="0"/>
              <a:buChar char="•"/>
            </a:pPr>
            <a:r>
              <a:rPr lang="en-GB" baseline="30000" dirty="0"/>
              <a:t>Good luck!</a:t>
            </a:r>
            <a:endParaRPr lang="en-ZA" baseline="30000" dirty="0"/>
          </a:p>
        </p:txBody>
      </p:sp>
      <p:grpSp>
        <p:nvGrpSpPr>
          <p:cNvPr id="10" name="Group 9">
            <a:extLst>
              <a:ext uri="{FF2B5EF4-FFF2-40B4-BE49-F238E27FC236}">
                <a16:creationId xmlns:a16="http://schemas.microsoft.com/office/drawing/2014/main" id="{B1422A9E-908A-4799-8F70-77F697E38815}"/>
              </a:ext>
            </a:extLst>
          </p:cNvPr>
          <p:cNvGrpSpPr/>
          <p:nvPr/>
        </p:nvGrpSpPr>
        <p:grpSpPr>
          <a:xfrm>
            <a:off x="7181935" y="4504654"/>
            <a:ext cx="1823397" cy="520590"/>
            <a:chOff x="7229163" y="4512039"/>
            <a:chExt cx="1873458" cy="517161"/>
          </a:xfrm>
        </p:grpSpPr>
        <p:sp>
          <p:nvSpPr>
            <p:cNvPr id="11" name="Rectangle 10">
              <a:extLst>
                <a:ext uri="{FF2B5EF4-FFF2-40B4-BE49-F238E27FC236}">
                  <a16:creationId xmlns:a16="http://schemas.microsoft.com/office/drawing/2014/main" id="{97F9EB05-22CB-4797-B275-14169EFC717C}"/>
                </a:ext>
              </a:extLst>
            </p:cNvPr>
            <p:cNvSpPr/>
            <p:nvPr/>
          </p:nvSpPr>
          <p:spPr>
            <a:xfrm>
              <a:off x="7300210" y="4512039"/>
              <a:ext cx="1731364" cy="5171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2" name="Picture 2">
              <a:extLst>
                <a:ext uri="{FF2B5EF4-FFF2-40B4-BE49-F238E27FC236}">
                  <a16:creationId xmlns:a16="http://schemas.microsoft.com/office/drawing/2014/main" id="{407583A3-EE26-4726-ADE9-8D74817677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9163" y="4713195"/>
              <a:ext cx="1873458" cy="316005"/>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Rectangle 12">
            <a:extLst>
              <a:ext uri="{FF2B5EF4-FFF2-40B4-BE49-F238E27FC236}">
                <a16:creationId xmlns:a16="http://schemas.microsoft.com/office/drawing/2014/main" id="{5342E48F-189B-42A8-9ACA-F78AA2AACF8A}"/>
              </a:ext>
            </a:extLst>
          </p:cNvPr>
          <p:cNvSpPr/>
          <p:nvPr/>
        </p:nvSpPr>
        <p:spPr>
          <a:xfrm>
            <a:off x="4467134" y="4613222"/>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13">
            <a:extLst>
              <a:ext uri="{FF2B5EF4-FFF2-40B4-BE49-F238E27FC236}">
                <a16:creationId xmlns:a16="http://schemas.microsoft.com/office/drawing/2014/main" id="{ED20D69E-D9D7-4DE7-BF80-724DE5031978}"/>
              </a:ext>
            </a:extLst>
          </p:cNvPr>
          <p:cNvSpPr/>
          <p:nvPr/>
        </p:nvSpPr>
        <p:spPr>
          <a:xfrm>
            <a:off x="4482059" y="2150845"/>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37054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2"/>
          <p:cNvSpPr txBox="1">
            <a:spLocks/>
          </p:cNvSpPr>
          <p:nvPr/>
        </p:nvSpPr>
        <p:spPr>
          <a:xfrm>
            <a:off x="355054" y="-164553"/>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a:solidFill>
                  <a:srgbClr val="1F1F1F"/>
                </a:solidFill>
                <a:latin typeface="Arial" charset="0"/>
              </a:rPr>
              <a:t>GREEN LIVING</a:t>
            </a:r>
            <a:br>
              <a:rPr lang="en-GB" dirty="0">
                <a:solidFill>
                  <a:srgbClr val="1F1F1F"/>
                </a:solidFill>
                <a:latin typeface="Arial" panose="020B0604020202020204" pitchFamily="34" charset="0"/>
                <a:cs typeface="Arial" panose="020B0604020202020204" pitchFamily="34" charset="0"/>
              </a:rPr>
            </a:br>
            <a:endParaRPr lang="en-GB" dirty="0">
              <a:solidFill>
                <a:srgbClr val="1F1F1F"/>
              </a:solidFill>
            </a:endParaRPr>
          </a:p>
        </p:txBody>
      </p:sp>
      <p:sp useBgFill="1">
        <p:nvSpPr>
          <p:cNvPr id="17" name="Subtitle 2"/>
          <p:cNvSpPr>
            <a:spLocks noGrp="1"/>
          </p:cNvSpPr>
          <p:nvPr>
            <p:ph type="subTitle" idx="1"/>
          </p:nvPr>
        </p:nvSpPr>
        <p:spPr>
          <a:xfrm>
            <a:off x="355054" y="979869"/>
            <a:ext cx="3984801" cy="3633353"/>
          </a:xfrm>
        </p:spPr>
        <p:txBody>
          <a:bodyPr>
            <a:noAutofit/>
          </a:bodyPr>
          <a:lstStyle/>
          <a:p>
            <a:pPr marL="171450" indent="-171450">
              <a:buClr>
                <a:srgbClr val="FAB000"/>
              </a:buClr>
              <a:buFont typeface="Arial" pitchFamily="34" charset="0"/>
              <a:buChar char="•"/>
            </a:pPr>
            <a:r>
              <a:rPr lang="en-ZA" baseline="30000" dirty="0"/>
              <a:t>An entrepreneurial land buyer has identified a piece of land which is suitable for development - this person is the client</a:t>
            </a:r>
          </a:p>
          <a:p>
            <a:pPr marL="171450" indent="-171450">
              <a:buClr>
                <a:srgbClr val="FAB000"/>
              </a:buClr>
              <a:buFont typeface="Arial" pitchFamily="34" charset="0"/>
              <a:buChar char="•"/>
            </a:pPr>
            <a:endParaRPr lang="en-GB" baseline="30000" dirty="0"/>
          </a:p>
          <a:p>
            <a:pPr marL="171450" indent="-171450">
              <a:buClr>
                <a:srgbClr val="FAB000"/>
              </a:buClr>
              <a:buFont typeface="Arial" pitchFamily="34" charset="0"/>
              <a:buChar char="•"/>
            </a:pPr>
            <a:r>
              <a:rPr lang="en-ZA" baseline="30000" dirty="0"/>
              <a:t>Working in teams, you will act as small building companies which specialise in the design and build of sustainable (green) housing developments </a:t>
            </a:r>
          </a:p>
          <a:p>
            <a:pPr marL="171450" indent="-171450">
              <a:buClr>
                <a:srgbClr val="FAB000"/>
              </a:buClr>
              <a:buFont typeface="Arial" pitchFamily="34" charset="0"/>
              <a:buChar char="•"/>
            </a:pPr>
            <a:endParaRPr lang="en-GB" baseline="30000" dirty="0"/>
          </a:p>
          <a:p>
            <a:pPr marL="171450" indent="-171450">
              <a:buClr>
                <a:srgbClr val="FAB000"/>
              </a:buClr>
              <a:buFont typeface="Arial" pitchFamily="34" charset="0"/>
              <a:buChar char="•"/>
            </a:pPr>
            <a:r>
              <a:rPr lang="en-ZA" baseline="30000" dirty="0"/>
              <a:t>Each company must design and create a model estate, as well as costings for the development, which will form your tender (bid) to win this work</a:t>
            </a:r>
          </a:p>
          <a:p>
            <a:pPr marL="171450" indent="-171450">
              <a:buClr>
                <a:srgbClr val="FAB000"/>
              </a:buClr>
              <a:buFont typeface="Arial" pitchFamily="34" charset="0"/>
              <a:buChar char="•"/>
            </a:pPr>
            <a:endParaRPr lang="en-GB" baseline="30000" dirty="0"/>
          </a:p>
          <a:p>
            <a:pPr marL="171450" indent="-171450">
              <a:buClr>
                <a:srgbClr val="FAB000"/>
              </a:buClr>
              <a:buFont typeface="Arial" pitchFamily="34" charset="0"/>
              <a:buChar char="•"/>
            </a:pPr>
            <a:r>
              <a:rPr lang="en-ZA" baseline="30000" dirty="0"/>
              <a:t>At the end of the session, each building company will present and explain their design to the client, who will decide on the winning tender</a:t>
            </a:r>
          </a:p>
          <a:p>
            <a:pPr marL="171450" indent="-171450">
              <a:buClr>
                <a:srgbClr val="FAB000"/>
              </a:buClr>
              <a:buFont typeface="Arial" pitchFamily="34" charset="0"/>
              <a:buChar char="•"/>
            </a:pPr>
            <a:endParaRPr lang="en-GB" baseline="30000" dirty="0"/>
          </a:p>
          <a:p>
            <a:pPr marL="171450" indent="-171450">
              <a:buClr>
                <a:srgbClr val="FAB000"/>
              </a:buClr>
              <a:buFont typeface="Arial" pitchFamily="34" charset="0"/>
              <a:buChar char="•"/>
            </a:pPr>
            <a:r>
              <a:rPr lang="en-ZA" baseline="30000" dirty="0"/>
              <a:t>Winning tenders are not necessarily the cheapest, but are the ones that meet all the criteria and have an appealing design</a:t>
            </a:r>
          </a:p>
          <a:p>
            <a:pPr marL="285750" indent="-285750">
              <a:lnSpc>
                <a:spcPct val="170000"/>
              </a:lnSpc>
              <a:buFont typeface="Arial" panose="020B0604020202020204" pitchFamily="34" charset="0"/>
              <a:buChar char="•"/>
              <a:defRPr/>
            </a:pPr>
            <a:endParaRPr lang="en-GB" dirty="0"/>
          </a:p>
        </p:txBody>
      </p:sp>
      <p:grpSp>
        <p:nvGrpSpPr>
          <p:cNvPr id="6" name="Group 5">
            <a:extLst>
              <a:ext uri="{FF2B5EF4-FFF2-40B4-BE49-F238E27FC236}">
                <a16:creationId xmlns:a16="http://schemas.microsoft.com/office/drawing/2014/main" id="{32DD1BC0-F2AE-4FCA-8413-7E04CD1CE403}"/>
              </a:ext>
            </a:extLst>
          </p:cNvPr>
          <p:cNvGrpSpPr/>
          <p:nvPr/>
        </p:nvGrpSpPr>
        <p:grpSpPr>
          <a:xfrm>
            <a:off x="7229163" y="4512039"/>
            <a:ext cx="1873458" cy="517161"/>
            <a:chOff x="7229163" y="4512039"/>
            <a:chExt cx="1873458" cy="517161"/>
          </a:xfrm>
        </p:grpSpPr>
        <p:sp>
          <p:nvSpPr>
            <p:cNvPr id="4" name="Rectangle 3">
              <a:extLst>
                <a:ext uri="{FF2B5EF4-FFF2-40B4-BE49-F238E27FC236}">
                  <a16:creationId xmlns:a16="http://schemas.microsoft.com/office/drawing/2014/main" id="{46F61006-1AC9-4DC6-A6F6-6D70D7B0F013}"/>
                </a:ext>
              </a:extLst>
            </p:cNvPr>
            <p:cNvSpPr/>
            <p:nvPr/>
          </p:nvSpPr>
          <p:spPr>
            <a:xfrm>
              <a:off x="7300210" y="4512039"/>
              <a:ext cx="1731364" cy="5171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8" name="Picture 2">
              <a:extLst>
                <a:ext uri="{FF2B5EF4-FFF2-40B4-BE49-F238E27FC236}">
                  <a16:creationId xmlns:a16="http://schemas.microsoft.com/office/drawing/2014/main" id="{878FA099-516F-4F7D-9D31-0CD00AAEB5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163" y="4713195"/>
              <a:ext cx="1873458" cy="316005"/>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Rectangle 4">
            <a:extLst>
              <a:ext uri="{FF2B5EF4-FFF2-40B4-BE49-F238E27FC236}">
                <a16:creationId xmlns:a16="http://schemas.microsoft.com/office/drawing/2014/main" id="{F2CF07A5-3CB7-4ADC-98C3-469F6E67A3CF}"/>
              </a:ext>
            </a:extLst>
          </p:cNvPr>
          <p:cNvSpPr/>
          <p:nvPr/>
        </p:nvSpPr>
        <p:spPr>
          <a:xfrm>
            <a:off x="5224072" y="2136098"/>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9C98C604-0B52-4D6B-A20B-2FE4C38C431C}"/>
              </a:ext>
            </a:extLst>
          </p:cNvPr>
          <p:cNvSpPr/>
          <p:nvPr/>
        </p:nvSpPr>
        <p:spPr>
          <a:xfrm>
            <a:off x="5224072" y="4613222"/>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928876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Subtitle 2"/>
          <p:cNvSpPr>
            <a:spLocks noGrp="1"/>
          </p:cNvSpPr>
          <p:nvPr>
            <p:ph type="subTitle" idx="1"/>
          </p:nvPr>
        </p:nvSpPr>
        <p:spPr>
          <a:xfrm>
            <a:off x="230363" y="1210219"/>
            <a:ext cx="3984801" cy="3481701"/>
          </a:xfrm>
        </p:spPr>
        <p:txBody>
          <a:bodyPr>
            <a:noAutofit/>
          </a:bodyPr>
          <a:lstStyle/>
          <a:p>
            <a:pPr marL="285750" indent="-285750">
              <a:buClr>
                <a:srgbClr val="FAB000"/>
              </a:buClr>
              <a:buFont typeface="Arial" pitchFamily="34" charset="0"/>
              <a:buChar char="•"/>
            </a:pPr>
            <a:r>
              <a:rPr lang="en-ZA" baseline="30000" dirty="0"/>
              <a:t>In the middle of the field is a small gravel pit full of water</a:t>
            </a:r>
          </a:p>
          <a:p>
            <a:pPr marL="171450" indent="-171450">
              <a:buClr>
                <a:srgbClr val="FAB000"/>
              </a:buClr>
              <a:buFont typeface="Arial" panose="020B0604020202020204" pitchFamily="34" charset="0"/>
              <a:buChar char="•"/>
            </a:pPr>
            <a:endParaRPr lang="en-GB" sz="1200" baseline="30000" dirty="0"/>
          </a:p>
          <a:p>
            <a:pPr marL="285750" indent="-285750">
              <a:buClr>
                <a:srgbClr val="FAB000"/>
              </a:buClr>
              <a:buFont typeface="Arial" pitchFamily="34" charset="0"/>
              <a:buChar char="•"/>
            </a:pPr>
            <a:r>
              <a:rPr lang="en-ZA" baseline="30000" dirty="0"/>
              <a:t>To the north and west of the field are wooded areas</a:t>
            </a:r>
          </a:p>
          <a:p>
            <a:pPr marL="171450" indent="-171450">
              <a:buClr>
                <a:srgbClr val="FAB000"/>
              </a:buClr>
              <a:buFont typeface="Arial" panose="020B0604020202020204" pitchFamily="34" charset="0"/>
              <a:buChar char="•"/>
            </a:pPr>
            <a:endParaRPr lang="en-GB" sz="1200" baseline="30000" dirty="0"/>
          </a:p>
          <a:p>
            <a:pPr marL="285750" indent="-285750">
              <a:buClr>
                <a:srgbClr val="FAB000"/>
              </a:buClr>
              <a:buFont typeface="Arial" pitchFamily="34" charset="0"/>
              <a:buChar char="•"/>
            </a:pPr>
            <a:r>
              <a:rPr lang="en-ZA" baseline="30000" dirty="0"/>
              <a:t>To the south is a dual carriageway</a:t>
            </a:r>
          </a:p>
          <a:p>
            <a:pPr marL="171450" indent="-171450">
              <a:buClr>
                <a:srgbClr val="FAB000"/>
              </a:buClr>
              <a:buFont typeface="Arial" panose="020B0604020202020204" pitchFamily="34" charset="0"/>
              <a:buChar char="•"/>
            </a:pPr>
            <a:endParaRPr lang="en-GB" sz="1200" baseline="30000" dirty="0"/>
          </a:p>
          <a:p>
            <a:pPr marL="285750" indent="-285750">
              <a:buClr>
                <a:srgbClr val="FAB000"/>
              </a:buClr>
              <a:buFont typeface="Arial" pitchFamily="34" charset="0"/>
              <a:buChar char="•"/>
            </a:pPr>
            <a:r>
              <a:rPr lang="en-ZA" baseline="30000" dirty="0"/>
              <a:t>Along the east of the field runs a B-road, the B3406, which connects with the dual carriageway to the south</a:t>
            </a:r>
          </a:p>
          <a:p>
            <a:pPr marL="171450" indent="-171450">
              <a:buClr>
                <a:srgbClr val="FAB000"/>
              </a:buClr>
              <a:buFont typeface="Arial" panose="020B0604020202020204" pitchFamily="34" charset="0"/>
              <a:buChar char="•"/>
            </a:pPr>
            <a:endParaRPr lang="en-GB" sz="1200" baseline="30000" dirty="0"/>
          </a:p>
          <a:p>
            <a:pPr marL="285750" indent="-285750">
              <a:buClr>
                <a:srgbClr val="FAB000"/>
              </a:buClr>
              <a:buFont typeface="Arial" pitchFamily="34" charset="0"/>
              <a:buChar char="•"/>
            </a:pPr>
            <a:r>
              <a:rPr lang="en-ZA" baseline="30000" dirty="0"/>
              <a:t>The B3406 goes to a small village with its own primary school a mile to the north</a:t>
            </a:r>
          </a:p>
          <a:p>
            <a:pPr marL="171450" indent="-171450">
              <a:buClr>
                <a:srgbClr val="FAB000"/>
              </a:buClr>
              <a:buFont typeface="Arial" panose="020B0604020202020204" pitchFamily="34" charset="0"/>
              <a:buChar char="•"/>
            </a:pPr>
            <a:endParaRPr lang="en-GB" sz="1200" baseline="30000" dirty="0"/>
          </a:p>
          <a:p>
            <a:pPr marL="285750" indent="-285750">
              <a:buClr>
                <a:srgbClr val="FAB000"/>
              </a:buClr>
              <a:buFont typeface="Arial" pitchFamily="34" charset="0"/>
              <a:buChar char="•"/>
            </a:pPr>
            <a:r>
              <a:rPr lang="en-ZA" baseline="30000" dirty="0"/>
              <a:t>The B3406 is a country road with no pavements</a:t>
            </a:r>
          </a:p>
          <a:p>
            <a:pPr marL="171450" indent="-171450">
              <a:buClr>
                <a:srgbClr val="FAB000"/>
              </a:buClr>
              <a:buFont typeface="Arial" panose="020B0604020202020204" pitchFamily="34" charset="0"/>
              <a:buChar char="•"/>
            </a:pPr>
            <a:endParaRPr lang="en-GB" sz="1200" baseline="30000" dirty="0"/>
          </a:p>
          <a:p>
            <a:pPr marL="285750" indent="-285750">
              <a:buClr>
                <a:srgbClr val="FAB000"/>
              </a:buClr>
              <a:buFont typeface="Arial" pitchFamily="34" charset="0"/>
              <a:buChar char="•"/>
            </a:pPr>
            <a:r>
              <a:rPr lang="en-ZA" baseline="30000" dirty="0"/>
              <a:t>Ten miles to the west is a large town</a:t>
            </a:r>
            <a:endParaRPr lang="en-GB" dirty="0"/>
          </a:p>
        </p:txBody>
      </p:sp>
      <p:sp>
        <p:nvSpPr>
          <p:cNvPr id="5" name="Title 2"/>
          <p:cNvSpPr txBox="1">
            <a:spLocks/>
          </p:cNvSpPr>
          <p:nvPr/>
        </p:nvSpPr>
        <p:spPr>
          <a:xfrm>
            <a:off x="230363" y="-33723"/>
            <a:ext cx="5679986" cy="1525269"/>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a:solidFill>
                  <a:srgbClr val="1F1F1F"/>
                </a:solidFill>
                <a:latin typeface="Arial" charset="0"/>
              </a:rPr>
              <a:t>POINTS TO CONSIDER</a:t>
            </a:r>
            <a:br>
              <a:rPr lang="en-GB" dirty="0">
                <a:solidFill>
                  <a:srgbClr val="1F1F1F"/>
                </a:solidFill>
                <a:latin typeface="Arial" panose="020B0604020202020204" pitchFamily="34" charset="0"/>
                <a:cs typeface="Arial" panose="020B0604020202020204" pitchFamily="34" charset="0"/>
              </a:rPr>
            </a:br>
            <a:endParaRPr lang="en-GB" dirty="0">
              <a:solidFill>
                <a:srgbClr val="1F1F1F"/>
              </a:solidFill>
            </a:endParaRPr>
          </a:p>
        </p:txBody>
      </p:sp>
      <p:grpSp>
        <p:nvGrpSpPr>
          <p:cNvPr id="8" name="Group 7">
            <a:extLst>
              <a:ext uri="{FF2B5EF4-FFF2-40B4-BE49-F238E27FC236}">
                <a16:creationId xmlns:a16="http://schemas.microsoft.com/office/drawing/2014/main" id="{7DB5CB54-F3AA-46B8-9275-0094DDA8B767}"/>
              </a:ext>
            </a:extLst>
          </p:cNvPr>
          <p:cNvGrpSpPr/>
          <p:nvPr/>
        </p:nvGrpSpPr>
        <p:grpSpPr>
          <a:xfrm>
            <a:off x="7229163" y="4512039"/>
            <a:ext cx="1873458" cy="517161"/>
            <a:chOff x="7229163" y="4512039"/>
            <a:chExt cx="1873458" cy="517161"/>
          </a:xfrm>
        </p:grpSpPr>
        <p:sp>
          <p:nvSpPr>
            <p:cNvPr id="9" name="Rectangle 8">
              <a:extLst>
                <a:ext uri="{FF2B5EF4-FFF2-40B4-BE49-F238E27FC236}">
                  <a16:creationId xmlns:a16="http://schemas.microsoft.com/office/drawing/2014/main" id="{36669058-EA24-4F3E-B9C9-C97947055660}"/>
                </a:ext>
              </a:extLst>
            </p:cNvPr>
            <p:cNvSpPr/>
            <p:nvPr/>
          </p:nvSpPr>
          <p:spPr>
            <a:xfrm>
              <a:off x="7300210" y="4512039"/>
              <a:ext cx="1731364" cy="5171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2">
              <a:extLst>
                <a:ext uri="{FF2B5EF4-FFF2-40B4-BE49-F238E27FC236}">
                  <a16:creationId xmlns:a16="http://schemas.microsoft.com/office/drawing/2014/main" id="{43C6E786-3DC9-43CE-B382-1130766E3D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163" y="4713195"/>
              <a:ext cx="1873458" cy="316005"/>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ectangle 10">
            <a:extLst>
              <a:ext uri="{FF2B5EF4-FFF2-40B4-BE49-F238E27FC236}">
                <a16:creationId xmlns:a16="http://schemas.microsoft.com/office/drawing/2014/main" id="{9691CEB7-6136-48D2-9893-CBAAE76ECE25}"/>
              </a:ext>
            </a:extLst>
          </p:cNvPr>
          <p:cNvSpPr/>
          <p:nvPr/>
        </p:nvSpPr>
        <p:spPr>
          <a:xfrm>
            <a:off x="5224072" y="2136098"/>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BEAD9309-855D-435C-9003-74483C56AA74}"/>
              </a:ext>
            </a:extLst>
          </p:cNvPr>
          <p:cNvSpPr/>
          <p:nvPr/>
        </p:nvSpPr>
        <p:spPr>
          <a:xfrm>
            <a:off x="5224072" y="4613222"/>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263844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 y="1524"/>
            <a:ext cx="9144000" cy="5141976"/>
          </a:xfrm>
          <a:prstGeom prst="rect">
            <a:avLst/>
          </a:prstGeom>
        </p:spPr>
      </p:pic>
      <p:sp useBgFill="1">
        <p:nvSpPr>
          <p:cNvPr id="6" name="Subtitle 2"/>
          <p:cNvSpPr>
            <a:spLocks noGrp="1"/>
          </p:cNvSpPr>
          <p:nvPr>
            <p:ph type="subTitle" idx="1"/>
          </p:nvPr>
        </p:nvSpPr>
        <p:spPr>
          <a:xfrm>
            <a:off x="270008" y="1265617"/>
            <a:ext cx="2337266" cy="3358515"/>
          </a:xfrm>
        </p:spPr>
        <p:txBody>
          <a:bodyPr>
            <a:noAutofit/>
          </a:bodyPr>
          <a:lstStyle/>
          <a:p>
            <a:r>
              <a:rPr lang="en-ZA" sz="2000" baseline="30000" dirty="0"/>
              <a:t>Mixed development of 10 houses to make attractive homes</a:t>
            </a:r>
          </a:p>
          <a:p>
            <a:endParaRPr lang="en-ZA" sz="2000" baseline="30000" dirty="0"/>
          </a:p>
          <a:p>
            <a:r>
              <a:rPr lang="en-ZA" sz="2000" baseline="30000" dirty="0"/>
              <a:t>Detached, semi-detached, terraced?</a:t>
            </a:r>
          </a:p>
          <a:p>
            <a:pPr marL="285750" indent="-285750">
              <a:buClr>
                <a:srgbClr val="FAB000"/>
              </a:buClr>
              <a:buFont typeface="Arial" pitchFamily="34" charset="0"/>
              <a:buChar char="•"/>
            </a:pPr>
            <a:r>
              <a:rPr lang="en-ZA" sz="2000" baseline="30000" dirty="0"/>
              <a:t>bungalows</a:t>
            </a:r>
          </a:p>
          <a:p>
            <a:pPr marL="285750" indent="-285750">
              <a:buClr>
                <a:srgbClr val="FAB000"/>
              </a:buClr>
              <a:buFont typeface="Arial" pitchFamily="34" charset="0"/>
              <a:buChar char="•"/>
            </a:pPr>
            <a:r>
              <a:rPr lang="en-ZA" sz="2000" baseline="30000" dirty="0"/>
              <a:t>2 storey homes</a:t>
            </a:r>
          </a:p>
          <a:p>
            <a:pPr marL="285750" indent="-285750">
              <a:buClr>
                <a:srgbClr val="FAB000"/>
              </a:buClr>
              <a:buFont typeface="Arial" pitchFamily="34" charset="0"/>
              <a:buChar char="•"/>
            </a:pPr>
            <a:r>
              <a:rPr lang="en-ZA" sz="2000" baseline="30000" dirty="0"/>
              <a:t>3 storey homes</a:t>
            </a:r>
          </a:p>
          <a:p>
            <a:pPr marL="285750" indent="-285750">
              <a:buFont typeface="Arial" pitchFamily="34" charset="0"/>
              <a:buChar char="•"/>
            </a:pPr>
            <a:endParaRPr lang="en-ZA" sz="2000" baseline="30000" dirty="0"/>
          </a:p>
          <a:p>
            <a:pPr marL="285750" indent="-285750">
              <a:buClr>
                <a:srgbClr val="FAB000"/>
              </a:buClr>
              <a:buFont typeface="Arial" pitchFamily="34" charset="0"/>
              <a:buChar char="•"/>
            </a:pPr>
            <a:r>
              <a:rPr lang="en-ZA" sz="2000" baseline="30000" dirty="0"/>
              <a:t>Will your choices influence the community feel of the development?</a:t>
            </a:r>
          </a:p>
        </p:txBody>
      </p:sp>
      <p:sp>
        <p:nvSpPr>
          <p:cNvPr id="5" name="Title 2"/>
          <p:cNvSpPr txBox="1">
            <a:spLocks/>
          </p:cNvSpPr>
          <p:nvPr/>
        </p:nvSpPr>
        <p:spPr>
          <a:xfrm>
            <a:off x="113985" y="-197719"/>
            <a:ext cx="5339164" cy="185428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a:solidFill>
                  <a:srgbClr val="1F1F1F"/>
                </a:solidFill>
                <a:latin typeface="Arial" charset="0"/>
              </a:rPr>
              <a:t>CLIENTS REQUIREMENTS</a:t>
            </a:r>
            <a:br>
              <a:rPr lang="en-GB" dirty="0">
                <a:solidFill>
                  <a:srgbClr val="1F1F1F"/>
                </a:solidFill>
                <a:latin typeface="Arial" panose="020B0604020202020204" pitchFamily="34" charset="0"/>
                <a:cs typeface="Arial" panose="020B0604020202020204" pitchFamily="34" charset="0"/>
              </a:rPr>
            </a:br>
            <a:endParaRPr lang="en-GB" dirty="0">
              <a:solidFill>
                <a:srgbClr val="1F1F1F"/>
              </a:solidFill>
            </a:endParaRPr>
          </a:p>
        </p:txBody>
      </p:sp>
      <p:grpSp>
        <p:nvGrpSpPr>
          <p:cNvPr id="9" name="Group 8">
            <a:extLst>
              <a:ext uri="{FF2B5EF4-FFF2-40B4-BE49-F238E27FC236}">
                <a16:creationId xmlns:a16="http://schemas.microsoft.com/office/drawing/2014/main" id="{47008A0C-8B72-4046-A710-989A9BB67193}"/>
              </a:ext>
            </a:extLst>
          </p:cNvPr>
          <p:cNvGrpSpPr/>
          <p:nvPr/>
        </p:nvGrpSpPr>
        <p:grpSpPr>
          <a:xfrm>
            <a:off x="7229163" y="4512039"/>
            <a:ext cx="1873458" cy="517161"/>
            <a:chOff x="7229163" y="4512039"/>
            <a:chExt cx="1873458" cy="517161"/>
          </a:xfrm>
        </p:grpSpPr>
        <p:sp>
          <p:nvSpPr>
            <p:cNvPr id="10" name="Rectangle 9">
              <a:extLst>
                <a:ext uri="{FF2B5EF4-FFF2-40B4-BE49-F238E27FC236}">
                  <a16:creationId xmlns:a16="http://schemas.microsoft.com/office/drawing/2014/main" id="{E09CF6A0-5633-4553-AC46-6CC9528BF66D}"/>
                </a:ext>
              </a:extLst>
            </p:cNvPr>
            <p:cNvSpPr/>
            <p:nvPr/>
          </p:nvSpPr>
          <p:spPr>
            <a:xfrm>
              <a:off x="7300210" y="4512039"/>
              <a:ext cx="1731364" cy="5171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1" name="Picture 2">
              <a:extLst>
                <a:ext uri="{FF2B5EF4-FFF2-40B4-BE49-F238E27FC236}">
                  <a16:creationId xmlns:a16="http://schemas.microsoft.com/office/drawing/2014/main" id="{3142CC59-772D-476C-B4AB-2DCB55687C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9163" y="4713195"/>
              <a:ext cx="1873458" cy="316005"/>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a16="http://schemas.microsoft.com/office/drawing/2014/main" id="{01CC2CD7-4D4C-46A0-AA55-A33FA5D1B963}"/>
              </a:ext>
            </a:extLst>
          </p:cNvPr>
          <p:cNvSpPr/>
          <p:nvPr/>
        </p:nvSpPr>
        <p:spPr>
          <a:xfrm>
            <a:off x="3616036" y="2621626"/>
            <a:ext cx="174568" cy="1963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DB9156AA-A554-4F27-A4BF-4487AA22471F}"/>
              </a:ext>
            </a:extLst>
          </p:cNvPr>
          <p:cNvSpPr/>
          <p:nvPr/>
        </p:nvSpPr>
        <p:spPr>
          <a:xfrm>
            <a:off x="5224072" y="4613222"/>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03846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useBgFill="1">
        <p:nvSpPr>
          <p:cNvPr id="6" name="Subtitle 2"/>
          <p:cNvSpPr>
            <a:spLocks noGrp="1"/>
          </p:cNvSpPr>
          <p:nvPr>
            <p:ph type="subTitle" idx="1"/>
          </p:nvPr>
        </p:nvSpPr>
        <p:spPr>
          <a:xfrm>
            <a:off x="291633" y="1432560"/>
            <a:ext cx="2839493" cy="3592191"/>
          </a:xfrm>
        </p:spPr>
        <p:txBody>
          <a:bodyPr>
            <a:normAutofit/>
          </a:bodyPr>
          <a:lstStyle/>
          <a:p>
            <a:pPr marL="342900" indent="-342900">
              <a:buClr>
                <a:srgbClr val="FAB000"/>
              </a:buClr>
              <a:buFont typeface="Arial" panose="020B0604020202020204" pitchFamily="34" charset="0"/>
              <a:buChar char="•"/>
            </a:pPr>
            <a:r>
              <a:rPr lang="en-ZA" sz="2000" baseline="30000" dirty="0"/>
              <a:t>Each property on the development must use two green renewable technologies</a:t>
            </a:r>
          </a:p>
          <a:p>
            <a:pPr marL="342900" indent="-342900">
              <a:buClr>
                <a:srgbClr val="FAB000"/>
              </a:buClr>
              <a:buFont typeface="Arial" panose="020B0604020202020204" pitchFamily="34" charset="0"/>
              <a:buChar char="•"/>
            </a:pPr>
            <a:endParaRPr lang="en-GB" sz="2000" baseline="30000" dirty="0"/>
          </a:p>
          <a:p>
            <a:pPr marL="342900" indent="-342900">
              <a:buClr>
                <a:srgbClr val="FAB000"/>
              </a:buClr>
              <a:buFont typeface="Arial" panose="020B0604020202020204" pitchFamily="34" charset="0"/>
              <a:buChar char="•"/>
            </a:pPr>
            <a:r>
              <a:rPr lang="en-ZA" sz="2000" baseline="30000" dirty="0"/>
              <a:t>This means that you must show that your final housing design has considered the environment by saving or harnessing natural resources - wind, solar, alternative fuels and water conservation should be key features</a:t>
            </a:r>
          </a:p>
          <a:p>
            <a:pPr marL="342900" indent="-342900">
              <a:buClr>
                <a:srgbClr val="FAB000"/>
              </a:buClr>
              <a:buFont typeface="Arial" panose="020B0604020202020204" pitchFamily="34" charset="0"/>
              <a:buChar char="•"/>
            </a:pPr>
            <a:endParaRPr lang="en-ZA" sz="2000" baseline="30000" dirty="0"/>
          </a:p>
          <a:p>
            <a:pPr marL="342900" indent="-342900">
              <a:buClr>
                <a:srgbClr val="FAB000"/>
              </a:buClr>
              <a:buFont typeface="Arial" panose="020B0604020202020204" pitchFamily="34" charset="0"/>
              <a:buChar char="•"/>
            </a:pPr>
            <a:r>
              <a:rPr lang="en-ZA" sz="2000" baseline="30000" dirty="0"/>
              <a:t>Each house type should have the same two renewables</a:t>
            </a:r>
          </a:p>
        </p:txBody>
      </p:sp>
      <p:sp>
        <p:nvSpPr>
          <p:cNvPr id="10" name="Title 2"/>
          <p:cNvSpPr txBox="1">
            <a:spLocks/>
          </p:cNvSpPr>
          <p:nvPr/>
        </p:nvSpPr>
        <p:spPr>
          <a:xfrm>
            <a:off x="80733" y="-178225"/>
            <a:ext cx="4491266"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a:solidFill>
                  <a:srgbClr val="1F1F1F"/>
                </a:solidFill>
                <a:latin typeface="Arial" charset="0"/>
              </a:rPr>
              <a:t>CLIENTS REQUIREMENTS</a:t>
            </a:r>
            <a:br>
              <a:rPr lang="en-GB" dirty="0">
                <a:solidFill>
                  <a:srgbClr val="1F1F1F"/>
                </a:solidFill>
                <a:latin typeface="Arial" panose="020B0604020202020204" pitchFamily="34" charset="0"/>
                <a:cs typeface="Arial" panose="020B0604020202020204" pitchFamily="34" charset="0"/>
              </a:rPr>
            </a:br>
            <a:endParaRPr lang="en-GB" dirty="0">
              <a:solidFill>
                <a:srgbClr val="1F1F1F"/>
              </a:solidFill>
            </a:endParaRPr>
          </a:p>
        </p:txBody>
      </p:sp>
      <p:grpSp>
        <p:nvGrpSpPr>
          <p:cNvPr id="11" name="Group 10">
            <a:extLst>
              <a:ext uri="{FF2B5EF4-FFF2-40B4-BE49-F238E27FC236}">
                <a16:creationId xmlns:a16="http://schemas.microsoft.com/office/drawing/2014/main" id="{818A73CB-5BF2-4E25-9EE8-CC48EEC261AB}"/>
              </a:ext>
            </a:extLst>
          </p:cNvPr>
          <p:cNvGrpSpPr/>
          <p:nvPr/>
        </p:nvGrpSpPr>
        <p:grpSpPr>
          <a:xfrm>
            <a:off x="7229163" y="4512039"/>
            <a:ext cx="1873458" cy="517161"/>
            <a:chOff x="7229163" y="4512039"/>
            <a:chExt cx="1873458" cy="517161"/>
          </a:xfrm>
        </p:grpSpPr>
        <p:sp>
          <p:nvSpPr>
            <p:cNvPr id="12" name="Rectangle 11">
              <a:extLst>
                <a:ext uri="{FF2B5EF4-FFF2-40B4-BE49-F238E27FC236}">
                  <a16:creationId xmlns:a16="http://schemas.microsoft.com/office/drawing/2014/main" id="{A27B9C28-2DCA-42AA-B868-B553F2C155E0}"/>
                </a:ext>
              </a:extLst>
            </p:cNvPr>
            <p:cNvSpPr/>
            <p:nvPr/>
          </p:nvSpPr>
          <p:spPr>
            <a:xfrm>
              <a:off x="7300210" y="4512039"/>
              <a:ext cx="1731364" cy="5171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3" name="Picture 2">
              <a:extLst>
                <a:ext uri="{FF2B5EF4-FFF2-40B4-BE49-F238E27FC236}">
                  <a16:creationId xmlns:a16="http://schemas.microsoft.com/office/drawing/2014/main" id="{6A17A64C-5438-46C7-8503-A07137B1AA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9163" y="4713195"/>
              <a:ext cx="1873458" cy="316005"/>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Rectangle 13">
            <a:extLst>
              <a:ext uri="{FF2B5EF4-FFF2-40B4-BE49-F238E27FC236}">
                <a16:creationId xmlns:a16="http://schemas.microsoft.com/office/drawing/2014/main" id="{89254BAC-89A1-4C67-9EAB-6D74D3F11EDD}"/>
              </a:ext>
            </a:extLst>
          </p:cNvPr>
          <p:cNvSpPr/>
          <p:nvPr/>
        </p:nvSpPr>
        <p:spPr>
          <a:xfrm>
            <a:off x="3635626" y="4613222"/>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 name="Picture 2">
            <a:extLst>
              <a:ext uri="{FF2B5EF4-FFF2-40B4-BE49-F238E27FC236}">
                <a16:creationId xmlns:a16="http://schemas.microsoft.com/office/drawing/2014/main" id="{620D507D-7095-4442-B746-7C62C9666203}"/>
              </a:ext>
            </a:extLst>
          </p:cNvPr>
          <p:cNvPicPr>
            <a:picLocks noChangeAspect="1"/>
          </p:cNvPicPr>
          <p:nvPr/>
        </p:nvPicPr>
        <p:blipFill>
          <a:blip r:embed="rId5"/>
          <a:stretch>
            <a:fillRect/>
          </a:stretch>
        </p:blipFill>
        <p:spPr>
          <a:xfrm>
            <a:off x="3268367" y="4045314"/>
            <a:ext cx="457200" cy="466725"/>
          </a:xfrm>
          <a:prstGeom prst="rect">
            <a:avLst/>
          </a:prstGeom>
        </p:spPr>
      </p:pic>
      <p:sp>
        <p:nvSpPr>
          <p:cNvPr id="15" name="Rectangle 14">
            <a:extLst>
              <a:ext uri="{FF2B5EF4-FFF2-40B4-BE49-F238E27FC236}">
                <a16:creationId xmlns:a16="http://schemas.microsoft.com/office/drawing/2014/main" id="{2C547FD2-C31A-4A8F-974A-0DDDB55E9332}"/>
              </a:ext>
            </a:extLst>
          </p:cNvPr>
          <p:cNvSpPr/>
          <p:nvPr/>
        </p:nvSpPr>
        <p:spPr>
          <a:xfrm>
            <a:off x="3698085" y="2138800"/>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639588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1291" cy="5143499"/>
          </a:xfrm>
          <a:prstGeom prst="rect">
            <a:avLst/>
          </a:prstGeom>
          <a:noFill/>
          <a:ln>
            <a:noFill/>
          </a:ln>
        </p:spPr>
      </p:pic>
      <p:sp useBgFill="1">
        <p:nvSpPr>
          <p:cNvPr id="7" name="Subtitle 2"/>
          <p:cNvSpPr>
            <a:spLocks noGrp="1"/>
          </p:cNvSpPr>
          <p:nvPr>
            <p:ph type="subTitle" idx="1"/>
          </p:nvPr>
        </p:nvSpPr>
        <p:spPr>
          <a:xfrm>
            <a:off x="291633" y="1163317"/>
            <a:ext cx="3061167" cy="3413759"/>
          </a:xfrm>
        </p:spPr>
        <p:txBody>
          <a:bodyPr>
            <a:normAutofit/>
          </a:bodyPr>
          <a:lstStyle/>
          <a:p>
            <a:pPr marL="285750" indent="-285750">
              <a:buClr>
                <a:srgbClr val="FAB000"/>
              </a:buClr>
              <a:buFont typeface="Arial" pitchFamily="34" charset="0"/>
              <a:buChar char="•"/>
            </a:pPr>
            <a:r>
              <a:rPr lang="en-ZA" sz="2400" baseline="30000" dirty="0"/>
              <a:t>There must be at least one access road onto the estate</a:t>
            </a:r>
          </a:p>
          <a:p>
            <a:pPr marL="285750" indent="-285750">
              <a:buClr>
                <a:srgbClr val="FAB000"/>
              </a:buClr>
              <a:buFont typeface="Arial" pitchFamily="34" charset="0"/>
              <a:buChar char="•"/>
            </a:pPr>
            <a:endParaRPr lang="en-GB" sz="2400" baseline="30000" dirty="0"/>
          </a:p>
          <a:p>
            <a:pPr marL="285750" indent="-285750">
              <a:buClr>
                <a:srgbClr val="FAB000"/>
              </a:buClr>
              <a:buFont typeface="Arial" pitchFamily="34" charset="0"/>
              <a:buChar char="•"/>
            </a:pPr>
            <a:r>
              <a:rPr lang="en-ZA" sz="2400" baseline="30000" dirty="0"/>
              <a:t>Each property must have somewhere to park at least one vehicle</a:t>
            </a:r>
          </a:p>
          <a:p>
            <a:pPr marL="285750" indent="-285750">
              <a:buClr>
                <a:srgbClr val="FAB000"/>
              </a:buClr>
              <a:buFont typeface="Arial" pitchFamily="34" charset="0"/>
              <a:buChar char="•"/>
            </a:pPr>
            <a:endParaRPr lang="en-GB" sz="2400" baseline="30000" dirty="0"/>
          </a:p>
          <a:p>
            <a:pPr marL="285750" indent="-285750">
              <a:buClr>
                <a:srgbClr val="FAB000"/>
              </a:buClr>
              <a:buFont typeface="Arial" pitchFamily="34" charset="0"/>
              <a:buChar char="•"/>
            </a:pPr>
            <a:r>
              <a:rPr lang="en-ZA" sz="2400" baseline="30000" dirty="0"/>
              <a:t>Each property should have a footpath to the door</a:t>
            </a:r>
          </a:p>
          <a:p>
            <a:pPr marL="285750" indent="-285750">
              <a:buClr>
                <a:srgbClr val="FAB000"/>
              </a:buClr>
              <a:buFont typeface="Arial" pitchFamily="34" charset="0"/>
              <a:buChar char="•"/>
            </a:pPr>
            <a:endParaRPr lang="en-GB" sz="2400" baseline="30000" dirty="0"/>
          </a:p>
          <a:p>
            <a:pPr marL="285750" indent="-285750">
              <a:buClr>
                <a:srgbClr val="FAB000"/>
              </a:buClr>
              <a:buFont typeface="Arial" pitchFamily="34" charset="0"/>
              <a:buChar char="•"/>
            </a:pPr>
            <a:r>
              <a:rPr lang="en-ZA" sz="2400" baseline="30000" dirty="0"/>
              <a:t>The estate design should include some public space</a:t>
            </a:r>
          </a:p>
        </p:txBody>
      </p:sp>
      <p:sp>
        <p:nvSpPr>
          <p:cNvPr id="11" name="Title 2"/>
          <p:cNvSpPr txBox="1">
            <a:spLocks/>
          </p:cNvSpPr>
          <p:nvPr/>
        </p:nvSpPr>
        <p:spPr>
          <a:xfrm>
            <a:off x="97344" y="-395316"/>
            <a:ext cx="4815462"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a:solidFill>
                  <a:srgbClr val="1F1F1F"/>
                </a:solidFill>
                <a:latin typeface="Arial" charset="0"/>
              </a:rPr>
              <a:t>CLIENTS REQUIREMENTS</a:t>
            </a:r>
            <a:br>
              <a:rPr lang="en-GB" sz="1400" dirty="0">
                <a:solidFill>
                  <a:srgbClr val="1F1F1F"/>
                </a:solidFill>
                <a:latin typeface="Arial" panose="020B0604020202020204" pitchFamily="34" charset="0"/>
                <a:cs typeface="Arial" panose="020B0604020202020204" pitchFamily="34" charset="0"/>
              </a:rPr>
            </a:br>
            <a:endParaRPr lang="en-GB" sz="1400" dirty="0">
              <a:solidFill>
                <a:srgbClr val="1F1F1F"/>
              </a:solidFill>
            </a:endParaRPr>
          </a:p>
        </p:txBody>
      </p:sp>
      <p:sp>
        <p:nvSpPr>
          <p:cNvPr id="15" name="Rectangle 14">
            <a:extLst>
              <a:ext uri="{FF2B5EF4-FFF2-40B4-BE49-F238E27FC236}">
                <a16:creationId xmlns:a16="http://schemas.microsoft.com/office/drawing/2014/main" id="{2D74E8A1-C9AC-461C-8FE1-00EA9EEFCDF5}"/>
              </a:ext>
            </a:extLst>
          </p:cNvPr>
          <p:cNvSpPr/>
          <p:nvPr/>
        </p:nvSpPr>
        <p:spPr>
          <a:xfrm>
            <a:off x="3635626" y="4613222"/>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Picture 15">
            <a:extLst>
              <a:ext uri="{FF2B5EF4-FFF2-40B4-BE49-F238E27FC236}">
                <a16:creationId xmlns:a16="http://schemas.microsoft.com/office/drawing/2014/main" id="{05AFB5AD-EA3C-4D21-9EF4-E3967715178A}"/>
              </a:ext>
            </a:extLst>
          </p:cNvPr>
          <p:cNvPicPr>
            <a:picLocks noChangeAspect="1"/>
          </p:cNvPicPr>
          <p:nvPr/>
        </p:nvPicPr>
        <p:blipFill>
          <a:blip r:embed="rId4"/>
          <a:stretch>
            <a:fillRect/>
          </a:stretch>
        </p:blipFill>
        <p:spPr>
          <a:xfrm>
            <a:off x="3268367" y="4045314"/>
            <a:ext cx="457200" cy="466725"/>
          </a:xfrm>
          <a:prstGeom prst="rect">
            <a:avLst/>
          </a:prstGeom>
        </p:spPr>
      </p:pic>
      <p:sp>
        <p:nvSpPr>
          <p:cNvPr id="17" name="Rectangle 16">
            <a:extLst>
              <a:ext uri="{FF2B5EF4-FFF2-40B4-BE49-F238E27FC236}">
                <a16:creationId xmlns:a16="http://schemas.microsoft.com/office/drawing/2014/main" id="{64BA487F-3D23-422E-984D-0B0883710616}"/>
              </a:ext>
            </a:extLst>
          </p:cNvPr>
          <p:cNvSpPr/>
          <p:nvPr/>
        </p:nvSpPr>
        <p:spPr>
          <a:xfrm>
            <a:off x="3698085" y="2138800"/>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221C3B80-2B9C-4647-B08C-43CEC6E4195F}"/>
              </a:ext>
            </a:extLst>
          </p:cNvPr>
          <p:cNvSpPr/>
          <p:nvPr/>
        </p:nvSpPr>
        <p:spPr>
          <a:xfrm>
            <a:off x="3840639" y="4876458"/>
            <a:ext cx="179882" cy="157397"/>
          </a:xfrm>
          <a:prstGeom prst="rect">
            <a:avLst/>
          </a:prstGeom>
          <a:solidFill>
            <a:srgbClr val="FAB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806240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useBgFill="1">
        <p:nvSpPr>
          <p:cNvPr id="7" name="Subtitle 2"/>
          <p:cNvSpPr>
            <a:spLocks noGrp="1"/>
          </p:cNvSpPr>
          <p:nvPr>
            <p:ph type="subTitle" idx="1"/>
          </p:nvPr>
        </p:nvSpPr>
        <p:spPr>
          <a:xfrm>
            <a:off x="88503" y="1480755"/>
            <a:ext cx="2875026" cy="3152775"/>
          </a:xfrm>
        </p:spPr>
        <p:txBody>
          <a:bodyPr>
            <a:normAutofit/>
          </a:bodyPr>
          <a:lstStyle/>
          <a:p>
            <a:r>
              <a:rPr lang="en-ZA" sz="3600" baseline="30000" dirty="0"/>
              <a:t>Each companies tender should show the overall cost of their development and include the profit that they hope to make.</a:t>
            </a:r>
          </a:p>
        </p:txBody>
      </p:sp>
      <p:sp>
        <p:nvSpPr>
          <p:cNvPr id="6" name="Title 2"/>
          <p:cNvSpPr txBox="1">
            <a:spLocks/>
          </p:cNvSpPr>
          <p:nvPr/>
        </p:nvSpPr>
        <p:spPr>
          <a:xfrm>
            <a:off x="1354" y="-269848"/>
            <a:ext cx="470739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a:solidFill>
                  <a:srgbClr val="1F1F1F"/>
                </a:solidFill>
                <a:latin typeface="Arial" charset="0"/>
              </a:rPr>
              <a:t>THE TENDER SUBMISSION</a:t>
            </a:r>
            <a:br>
              <a:rPr lang="en-GB" sz="2400" dirty="0">
                <a:solidFill>
                  <a:srgbClr val="1F1F1F"/>
                </a:solidFill>
                <a:latin typeface="Arial" panose="020B0604020202020204" pitchFamily="34" charset="0"/>
                <a:cs typeface="Arial" panose="020B0604020202020204" pitchFamily="34" charset="0"/>
              </a:rPr>
            </a:br>
            <a:endParaRPr lang="en-GB" sz="2400" dirty="0">
              <a:solidFill>
                <a:srgbClr val="1F1F1F"/>
              </a:solidFill>
            </a:endParaRPr>
          </a:p>
        </p:txBody>
      </p:sp>
      <p:sp>
        <p:nvSpPr>
          <p:cNvPr id="10" name="Rectangle 9">
            <a:extLst>
              <a:ext uri="{FF2B5EF4-FFF2-40B4-BE49-F238E27FC236}">
                <a16:creationId xmlns:a16="http://schemas.microsoft.com/office/drawing/2014/main" id="{D7032E3F-7109-4156-B481-017A6DF4ABB4}"/>
              </a:ext>
            </a:extLst>
          </p:cNvPr>
          <p:cNvSpPr/>
          <p:nvPr/>
        </p:nvSpPr>
        <p:spPr>
          <a:xfrm>
            <a:off x="3635626" y="4613222"/>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1" name="Picture 10">
            <a:extLst>
              <a:ext uri="{FF2B5EF4-FFF2-40B4-BE49-F238E27FC236}">
                <a16:creationId xmlns:a16="http://schemas.microsoft.com/office/drawing/2014/main" id="{49ED2679-545A-40F2-8757-531D8C53644E}"/>
              </a:ext>
            </a:extLst>
          </p:cNvPr>
          <p:cNvPicPr>
            <a:picLocks noChangeAspect="1"/>
          </p:cNvPicPr>
          <p:nvPr/>
        </p:nvPicPr>
        <p:blipFill>
          <a:blip r:embed="rId4"/>
          <a:stretch>
            <a:fillRect/>
          </a:stretch>
        </p:blipFill>
        <p:spPr>
          <a:xfrm>
            <a:off x="3268367" y="4045314"/>
            <a:ext cx="457200" cy="466725"/>
          </a:xfrm>
          <a:prstGeom prst="rect">
            <a:avLst/>
          </a:prstGeom>
        </p:spPr>
      </p:pic>
      <p:sp>
        <p:nvSpPr>
          <p:cNvPr id="12" name="Rectangle 11">
            <a:extLst>
              <a:ext uri="{FF2B5EF4-FFF2-40B4-BE49-F238E27FC236}">
                <a16:creationId xmlns:a16="http://schemas.microsoft.com/office/drawing/2014/main" id="{792E7896-F857-4213-A470-2C71627C654B}"/>
              </a:ext>
            </a:extLst>
          </p:cNvPr>
          <p:cNvSpPr/>
          <p:nvPr/>
        </p:nvSpPr>
        <p:spPr>
          <a:xfrm>
            <a:off x="3698085" y="2138800"/>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nvGrpSpPr>
          <p:cNvPr id="13" name="Group 12">
            <a:extLst>
              <a:ext uri="{FF2B5EF4-FFF2-40B4-BE49-F238E27FC236}">
                <a16:creationId xmlns:a16="http://schemas.microsoft.com/office/drawing/2014/main" id="{90F0231E-FF8F-4D20-B750-05B532C682B1}"/>
              </a:ext>
            </a:extLst>
          </p:cNvPr>
          <p:cNvGrpSpPr/>
          <p:nvPr/>
        </p:nvGrpSpPr>
        <p:grpSpPr>
          <a:xfrm>
            <a:off x="7229163" y="4512039"/>
            <a:ext cx="1873458" cy="517161"/>
            <a:chOff x="7229163" y="4512039"/>
            <a:chExt cx="1873458" cy="517161"/>
          </a:xfrm>
        </p:grpSpPr>
        <p:sp>
          <p:nvSpPr>
            <p:cNvPr id="14" name="Rectangle 13">
              <a:extLst>
                <a:ext uri="{FF2B5EF4-FFF2-40B4-BE49-F238E27FC236}">
                  <a16:creationId xmlns:a16="http://schemas.microsoft.com/office/drawing/2014/main" id="{0A599E27-44D1-4F8C-9525-8EACE129C630}"/>
                </a:ext>
              </a:extLst>
            </p:cNvPr>
            <p:cNvSpPr/>
            <p:nvPr/>
          </p:nvSpPr>
          <p:spPr>
            <a:xfrm>
              <a:off x="7300210" y="4512039"/>
              <a:ext cx="1731364" cy="5171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5" name="Picture 2">
              <a:extLst>
                <a:ext uri="{FF2B5EF4-FFF2-40B4-BE49-F238E27FC236}">
                  <a16:creationId xmlns:a16="http://schemas.microsoft.com/office/drawing/2014/main" id="{AD9E3813-6213-480D-A469-983D4BD317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9163" y="4713195"/>
              <a:ext cx="1873458" cy="31600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09331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ctrTitle"/>
          </p:nvPr>
        </p:nvSpPr>
        <p:spPr>
          <a:xfrm>
            <a:off x="598745" y="854528"/>
            <a:ext cx="7944122" cy="1664305"/>
          </a:xfrm>
        </p:spPr>
        <p:txBody>
          <a:bodyPr/>
          <a:lstStyle/>
          <a:p>
            <a:endParaRPr lang="en-ZA"/>
          </a:p>
        </p:txBody>
      </p:sp>
      <p:sp>
        <p:nvSpPr>
          <p:cNvPr id="10" name="Subtitle 2"/>
          <p:cNvSpPr>
            <a:spLocks noGrp="1"/>
          </p:cNvSpPr>
          <p:nvPr>
            <p:ph type="subTitle" idx="1"/>
          </p:nvPr>
        </p:nvSpPr>
        <p:spPr>
          <a:xfrm>
            <a:off x="598745" y="2800045"/>
            <a:ext cx="6062134" cy="1546177"/>
          </a:xfrm>
        </p:spPr>
        <p:txBody>
          <a:bodyPr/>
          <a:lstStyle/>
          <a:p>
            <a:endParaRPr lang="en-ZA"/>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5" y="0"/>
            <a:ext cx="9141289" cy="5143499"/>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8727" y="4384259"/>
            <a:ext cx="2284236" cy="579668"/>
          </a:xfrm>
          <a:prstGeom prst="rect">
            <a:avLst/>
          </a:prstGeom>
        </p:spPr>
      </p:pic>
      <p:sp>
        <p:nvSpPr>
          <p:cNvPr id="20" name="Rectangle 19"/>
          <p:cNvSpPr/>
          <p:nvPr/>
        </p:nvSpPr>
        <p:spPr>
          <a:xfrm>
            <a:off x="1354" y="2057400"/>
            <a:ext cx="2427521" cy="662873"/>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1" name="Rectangle 20"/>
          <p:cNvSpPr/>
          <p:nvPr/>
        </p:nvSpPr>
        <p:spPr>
          <a:xfrm>
            <a:off x="1354" y="2720272"/>
            <a:ext cx="2189395" cy="6515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solidFill>
                <a:schemeClr val="bg1"/>
              </a:solidFill>
            </a:endParaRPr>
          </a:p>
        </p:txBody>
      </p:sp>
      <p:sp>
        <p:nvSpPr>
          <p:cNvPr id="22" name="Title 2"/>
          <p:cNvSpPr txBox="1">
            <a:spLocks/>
          </p:cNvSpPr>
          <p:nvPr/>
        </p:nvSpPr>
        <p:spPr>
          <a:xfrm>
            <a:off x="2" y="1548836"/>
            <a:ext cx="8219256" cy="230593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000" b="1" kern="1200">
                <a:solidFill>
                  <a:schemeClr val="bg1"/>
                </a:solidFill>
                <a:latin typeface="+mj-lt"/>
                <a:ea typeface="+mj-ea"/>
                <a:cs typeface="+mj-cs"/>
              </a:defRPr>
            </a:lvl1pPr>
          </a:lstStyle>
          <a:p>
            <a:r>
              <a:rPr lang="en-GB" altLang="en-US" sz="4400" dirty="0">
                <a:latin typeface="Arial" charset="0"/>
              </a:rPr>
              <a:t>GREEN </a:t>
            </a:r>
          </a:p>
          <a:p>
            <a:r>
              <a:rPr lang="en-GB" altLang="en-US" sz="4400" dirty="0">
                <a:solidFill>
                  <a:srgbClr val="498339"/>
                </a:solidFill>
                <a:latin typeface="Arial" charset="0"/>
              </a:rPr>
              <a:t>LIVING</a:t>
            </a:r>
          </a:p>
        </p:txBody>
      </p:sp>
      <p:grpSp>
        <p:nvGrpSpPr>
          <p:cNvPr id="13" name="Group 12">
            <a:extLst>
              <a:ext uri="{FF2B5EF4-FFF2-40B4-BE49-F238E27FC236}">
                <a16:creationId xmlns:a16="http://schemas.microsoft.com/office/drawing/2014/main" id="{42F46485-FD31-4248-8B98-E4CCC895458A}"/>
              </a:ext>
            </a:extLst>
          </p:cNvPr>
          <p:cNvGrpSpPr/>
          <p:nvPr/>
        </p:nvGrpSpPr>
        <p:grpSpPr>
          <a:xfrm>
            <a:off x="6937815" y="4288972"/>
            <a:ext cx="2031215" cy="579668"/>
            <a:chOff x="7229163" y="4512039"/>
            <a:chExt cx="1873458" cy="517161"/>
          </a:xfrm>
        </p:grpSpPr>
        <p:sp>
          <p:nvSpPr>
            <p:cNvPr id="14" name="Rectangle 13">
              <a:extLst>
                <a:ext uri="{FF2B5EF4-FFF2-40B4-BE49-F238E27FC236}">
                  <a16:creationId xmlns:a16="http://schemas.microsoft.com/office/drawing/2014/main" id="{35D9D108-52D3-4B83-B119-F0E9B21FFDFC}"/>
                </a:ext>
              </a:extLst>
            </p:cNvPr>
            <p:cNvSpPr/>
            <p:nvPr/>
          </p:nvSpPr>
          <p:spPr>
            <a:xfrm>
              <a:off x="7300210" y="4512039"/>
              <a:ext cx="1731364" cy="5171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5" name="Picture 2">
              <a:extLst>
                <a:ext uri="{FF2B5EF4-FFF2-40B4-BE49-F238E27FC236}">
                  <a16:creationId xmlns:a16="http://schemas.microsoft.com/office/drawing/2014/main" id="{AE0DA280-4EB3-47CF-BB37-B4B9CA3965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9163" y="4713195"/>
              <a:ext cx="1873458" cy="31600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15" descr="A picture containing qr code&#10;&#10;Description automatically generated">
            <a:extLst>
              <a:ext uri="{FF2B5EF4-FFF2-40B4-BE49-F238E27FC236}">
                <a16:creationId xmlns:a16="http://schemas.microsoft.com/office/drawing/2014/main" id="{A6D1764F-4DB3-4B73-ACDC-FB419F88E95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5400000">
            <a:off x="4990975" y="2882"/>
            <a:ext cx="4165534" cy="4159770"/>
          </a:xfrm>
          <a:prstGeom prst="rect">
            <a:avLst/>
          </a:prstGeom>
        </p:spPr>
      </p:pic>
    </p:spTree>
    <p:extLst>
      <p:ext uri="{BB962C8B-B14F-4D97-AF65-F5344CB8AC3E}">
        <p14:creationId xmlns:p14="http://schemas.microsoft.com/office/powerpoint/2010/main" val="586551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8" name="Title 2"/>
          <p:cNvSpPr txBox="1">
            <a:spLocks/>
          </p:cNvSpPr>
          <p:nvPr/>
        </p:nvSpPr>
        <p:spPr>
          <a:xfrm>
            <a:off x="170541" y="59035"/>
            <a:ext cx="5265982"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a:solidFill>
                  <a:srgbClr val="1F1F1F"/>
                </a:solidFill>
                <a:latin typeface="Arial" charset="0"/>
              </a:rPr>
              <a:t>JOB ROLES </a:t>
            </a:r>
            <a:r>
              <a:rPr lang="en-GB" sz="2400" dirty="0">
                <a:solidFill>
                  <a:srgbClr val="1F1F1F"/>
                </a:solidFill>
                <a:latin typeface="Arial" charset="0"/>
                <a:cs typeface="Arial" panose="020B0604020202020204" pitchFamily="34" charset="0"/>
              </a:rPr>
              <a:t>WITHIN </a:t>
            </a:r>
          </a:p>
          <a:p>
            <a:pPr>
              <a:lnSpc>
                <a:spcPct val="120000"/>
              </a:lnSpc>
            </a:pPr>
            <a:r>
              <a:rPr lang="en-GB" sz="2400" dirty="0">
                <a:solidFill>
                  <a:srgbClr val="1F1F1F"/>
                </a:solidFill>
                <a:latin typeface="Arial" charset="0"/>
                <a:cs typeface="Arial" panose="020B0604020202020204" pitchFamily="34" charset="0"/>
              </a:rPr>
              <a:t>YOUR COMPANY</a:t>
            </a:r>
            <a:br>
              <a:rPr lang="en-GB" dirty="0">
                <a:solidFill>
                  <a:srgbClr val="1F1F1F"/>
                </a:solidFill>
                <a:latin typeface="Arial" panose="020B0604020202020204" pitchFamily="34" charset="0"/>
                <a:cs typeface="Arial" panose="020B0604020202020204" pitchFamily="34" charset="0"/>
              </a:rPr>
            </a:br>
            <a:endParaRPr lang="en-GB" dirty="0">
              <a:solidFill>
                <a:srgbClr val="1F1F1F"/>
              </a:solidFill>
            </a:endParaRPr>
          </a:p>
        </p:txBody>
      </p:sp>
      <p:sp useBgFill="1">
        <p:nvSpPr>
          <p:cNvPr id="12" name="Subtitle 2"/>
          <p:cNvSpPr>
            <a:spLocks noGrp="1"/>
          </p:cNvSpPr>
          <p:nvPr>
            <p:ph type="subTitle" idx="1"/>
          </p:nvPr>
        </p:nvSpPr>
        <p:spPr>
          <a:xfrm>
            <a:off x="170541" y="1484689"/>
            <a:ext cx="2654767" cy="3152775"/>
          </a:xfrm>
        </p:spPr>
        <p:txBody>
          <a:bodyPr>
            <a:normAutofit/>
          </a:bodyPr>
          <a:lstStyle/>
          <a:p>
            <a:r>
              <a:rPr lang="en-GB" sz="1600" dirty="0"/>
              <a:t>In your teams you need to decide who will take on the following roles:</a:t>
            </a:r>
            <a:endParaRPr lang="en-ZA" sz="1600" dirty="0"/>
          </a:p>
          <a:p>
            <a:pPr marL="285750" indent="-285750">
              <a:lnSpc>
                <a:spcPct val="150000"/>
              </a:lnSpc>
              <a:buClr>
                <a:srgbClr val="FAB000"/>
              </a:buClr>
              <a:buFont typeface="Arial" pitchFamily="34" charset="0"/>
              <a:buChar char="•"/>
            </a:pPr>
            <a:r>
              <a:rPr lang="en-GB" sz="1600" b="1" dirty="0"/>
              <a:t>Project manager</a:t>
            </a:r>
            <a:endParaRPr lang="en-ZA" sz="1600" dirty="0"/>
          </a:p>
          <a:p>
            <a:pPr marL="285750" indent="-285750">
              <a:buClr>
                <a:srgbClr val="FAB000"/>
              </a:buClr>
              <a:buFont typeface="Arial" pitchFamily="34" charset="0"/>
              <a:buChar char="•"/>
            </a:pPr>
            <a:r>
              <a:rPr lang="en-GB" sz="1600" b="1" dirty="0"/>
              <a:t>Sustainability manager</a:t>
            </a:r>
            <a:endParaRPr lang="en-ZA" sz="1600" dirty="0"/>
          </a:p>
          <a:p>
            <a:pPr marL="285750" indent="-285750">
              <a:buClr>
                <a:srgbClr val="FAB000"/>
              </a:buClr>
              <a:buFont typeface="Arial" pitchFamily="34" charset="0"/>
              <a:buChar char="•"/>
            </a:pPr>
            <a:r>
              <a:rPr lang="en-GB" sz="1600" b="1" dirty="0"/>
              <a:t>Architect</a:t>
            </a:r>
            <a:endParaRPr lang="en-ZA" sz="1600" dirty="0"/>
          </a:p>
          <a:p>
            <a:pPr marL="285750" indent="-285750">
              <a:buClr>
                <a:srgbClr val="FAB000"/>
              </a:buClr>
              <a:buFont typeface="Arial" pitchFamily="34" charset="0"/>
              <a:buChar char="•"/>
            </a:pPr>
            <a:r>
              <a:rPr lang="en-GB" sz="1600" b="1" dirty="0"/>
              <a:t>Civil engineer</a:t>
            </a:r>
            <a:endParaRPr lang="en-ZA" sz="1600" dirty="0"/>
          </a:p>
          <a:p>
            <a:pPr marL="285750" indent="-285750">
              <a:buClr>
                <a:srgbClr val="FAB000"/>
              </a:buClr>
              <a:buFont typeface="Arial" pitchFamily="34" charset="0"/>
              <a:buChar char="•"/>
            </a:pPr>
            <a:r>
              <a:rPr lang="en-GB" sz="1600" b="1" dirty="0"/>
              <a:t>Quantity surveyor</a:t>
            </a:r>
            <a:endParaRPr lang="en-ZA" sz="1600" dirty="0"/>
          </a:p>
          <a:p>
            <a:pPr marL="285750" indent="-285750">
              <a:buClr>
                <a:srgbClr val="FAB000"/>
              </a:buClr>
              <a:buFont typeface="Arial" pitchFamily="34" charset="0"/>
              <a:buChar char="•"/>
            </a:pPr>
            <a:r>
              <a:rPr lang="en-GB" sz="1600" b="1" dirty="0"/>
              <a:t>Bid manager</a:t>
            </a:r>
            <a:endParaRPr lang="en-ZA" sz="1600" dirty="0"/>
          </a:p>
        </p:txBody>
      </p:sp>
      <p:sp>
        <p:nvSpPr>
          <p:cNvPr id="9" name="Rectangle 8">
            <a:extLst>
              <a:ext uri="{FF2B5EF4-FFF2-40B4-BE49-F238E27FC236}">
                <a16:creationId xmlns:a16="http://schemas.microsoft.com/office/drawing/2014/main" id="{6F5782AE-325D-4A73-A1EB-911C32F3677B}"/>
              </a:ext>
            </a:extLst>
          </p:cNvPr>
          <p:cNvSpPr/>
          <p:nvPr/>
        </p:nvSpPr>
        <p:spPr>
          <a:xfrm>
            <a:off x="3635626" y="4613222"/>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3" name="Picture 12">
            <a:extLst>
              <a:ext uri="{FF2B5EF4-FFF2-40B4-BE49-F238E27FC236}">
                <a16:creationId xmlns:a16="http://schemas.microsoft.com/office/drawing/2014/main" id="{E0ACD098-32DA-47CE-990F-11F60ADA6551}"/>
              </a:ext>
            </a:extLst>
          </p:cNvPr>
          <p:cNvPicPr>
            <a:picLocks noChangeAspect="1"/>
          </p:cNvPicPr>
          <p:nvPr/>
        </p:nvPicPr>
        <p:blipFill>
          <a:blip r:embed="rId4"/>
          <a:stretch>
            <a:fillRect/>
          </a:stretch>
        </p:blipFill>
        <p:spPr>
          <a:xfrm>
            <a:off x="3268367" y="4045314"/>
            <a:ext cx="457200" cy="466725"/>
          </a:xfrm>
          <a:prstGeom prst="rect">
            <a:avLst/>
          </a:prstGeom>
        </p:spPr>
      </p:pic>
      <p:sp>
        <p:nvSpPr>
          <p:cNvPr id="14" name="Rectangle 13">
            <a:extLst>
              <a:ext uri="{FF2B5EF4-FFF2-40B4-BE49-F238E27FC236}">
                <a16:creationId xmlns:a16="http://schemas.microsoft.com/office/drawing/2014/main" id="{D1077708-BB22-4330-A9D1-EE4E618F161D}"/>
              </a:ext>
            </a:extLst>
          </p:cNvPr>
          <p:cNvSpPr/>
          <p:nvPr/>
        </p:nvSpPr>
        <p:spPr>
          <a:xfrm>
            <a:off x="3698085" y="2138800"/>
            <a:ext cx="179882" cy="157397"/>
          </a:xfrm>
          <a:prstGeom prst="rect">
            <a:avLst/>
          </a:prstGeom>
          <a:solidFill>
            <a:srgbClr val="FF6E0D"/>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5" name="Picture 14">
            <a:extLst>
              <a:ext uri="{FF2B5EF4-FFF2-40B4-BE49-F238E27FC236}">
                <a16:creationId xmlns:a16="http://schemas.microsoft.com/office/drawing/2014/main" id="{8F4E9175-D8F3-4760-8F04-B403A6D06684}"/>
              </a:ext>
            </a:extLst>
          </p:cNvPr>
          <p:cNvPicPr>
            <a:picLocks noChangeAspect="1"/>
          </p:cNvPicPr>
          <p:nvPr/>
        </p:nvPicPr>
        <p:blipFill>
          <a:blip r:embed="rId4"/>
          <a:stretch>
            <a:fillRect/>
          </a:stretch>
        </p:blipFill>
        <p:spPr>
          <a:xfrm>
            <a:off x="3877967" y="4889350"/>
            <a:ext cx="179882" cy="183630"/>
          </a:xfrm>
          <a:prstGeom prst="rect">
            <a:avLst/>
          </a:prstGeom>
        </p:spPr>
      </p:pic>
    </p:spTree>
    <p:extLst>
      <p:ext uri="{BB962C8B-B14F-4D97-AF65-F5344CB8AC3E}">
        <p14:creationId xmlns:p14="http://schemas.microsoft.com/office/powerpoint/2010/main" val="3432715045"/>
      </p:ext>
    </p:extLst>
  </p:cSld>
  <p:clrMapOvr>
    <a:masterClrMapping/>
  </p:clrMapOvr>
</p:sld>
</file>

<file path=ppt/theme/theme1.xml><?xml version="1.0" encoding="utf-8"?>
<a:theme xmlns:a="http://schemas.openxmlformats.org/drawingml/2006/main" name="Go Construct PPT Template">
  <a:themeElements>
    <a:clrScheme name="Custom 4">
      <a:dk1>
        <a:srgbClr val="1F1F1F"/>
      </a:dk1>
      <a:lt1>
        <a:srgbClr val="FFFFFF"/>
      </a:lt1>
      <a:dk2>
        <a:srgbClr val="1F1F1F"/>
      </a:dk2>
      <a:lt2>
        <a:srgbClr val="FFFFFF"/>
      </a:lt2>
      <a:accent1>
        <a:srgbClr val="FAB000"/>
      </a:accent1>
      <a:accent2>
        <a:srgbClr val="FAB000"/>
      </a:accent2>
      <a:accent3>
        <a:srgbClr val="FAB000"/>
      </a:accent3>
      <a:accent4>
        <a:srgbClr val="FF6E0D"/>
      </a:accent4>
      <a:accent5>
        <a:srgbClr val="FAB000"/>
      </a:accent5>
      <a:accent6>
        <a:srgbClr val="FF6E0D"/>
      </a:accent6>
      <a:hlink>
        <a:srgbClr val="FAB000"/>
      </a:hlink>
      <a:folHlink>
        <a:srgbClr val="FAB00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EBAC2274BA7094F936BCB0BB318F40D" ma:contentTypeVersion="12" ma:contentTypeDescription="Create a new document." ma:contentTypeScope="" ma:versionID="d8f64855aa12f28132c26184f10f3fc2">
  <xsd:schema xmlns:xsd="http://www.w3.org/2001/XMLSchema" xmlns:xs="http://www.w3.org/2001/XMLSchema" xmlns:p="http://schemas.microsoft.com/office/2006/metadata/properties" xmlns:ns2="0ef5ffe6-6a21-4a60-8d6a-020b66937a0c" xmlns:ns3="bc9c0332-b9ec-40bc-a0ad-33781663e623" targetNamespace="http://schemas.microsoft.com/office/2006/metadata/properties" ma:root="true" ma:fieldsID="da1f43b2b4190248b773ac52507580e1" ns2:_="" ns3:_="">
    <xsd:import namespace="0ef5ffe6-6a21-4a60-8d6a-020b66937a0c"/>
    <xsd:import namespace="bc9c0332-b9ec-40bc-a0ad-33781663e62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f5ffe6-6a21-4a60-8d6a-020b66937a0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c9c0332-b9ec-40bc-a0ad-33781663e623"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4A0C01E-0969-491B-A0C3-A7C7538A7706}"/>
</file>

<file path=customXml/itemProps2.xml><?xml version="1.0" encoding="utf-8"?>
<ds:datastoreItem xmlns:ds="http://schemas.openxmlformats.org/officeDocument/2006/customXml" ds:itemID="{DD24DE9E-B7F0-48D9-BFB8-1A69DE382C50}">
  <ds:schemaRefs>
    <ds:schemaRef ds:uri="http://schemas.microsoft.com/sharepoint/v3/contenttype/forms"/>
  </ds:schemaRefs>
</ds:datastoreItem>
</file>

<file path=customXml/itemProps3.xml><?xml version="1.0" encoding="utf-8"?>
<ds:datastoreItem xmlns:ds="http://schemas.openxmlformats.org/officeDocument/2006/customXml" ds:itemID="{278326D5-4645-45A1-AA60-AD7ADDB97BEC}">
  <ds:schemaRefs>
    <ds:schemaRef ds:uri="http://purl.org/dc/dcmitype/"/>
    <ds:schemaRef ds:uri="http://purl.org/dc/elements/1.1/"/>
    <ds:schemaRef ds:uri="http://purl.org/dc/terms/"/>
    <ds:schemaRef ds:uri="http://schemas.microsoft.com/office/2006/metadata/properties"/>
    <ds:schemaRef ds:uri="f58163a5-d6b3-40b8-ab16-8c9ea87ed669"/>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Go Construct PPT Template</Template>
  <TotalTime>729</TotalTime>
  <Words>2163</Words>
  <Application>Microsoft Office PowerPoint</Application>
  <PresentationFormat>On-screen Show (16:9)</PresentationFormat>
  <Paragraphs>224</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Go Construct PPT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 YOU HAVE ANY QUESTIONS  BEFORE WE GET STARTED? </vt:lpstr>
      <vt:lpstr>PowerPoint Presentation</vt:lpstr>
    </vt:vector>
  </TitlesOfParts>
  <Company>CITB-ConstructionSkills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in the Construction Industry</dc:title>
  <dc:creator>Liza Smith</dc:creator>
  <cp:lastModifiedBy>RobertJ Smith</cp:lastModifiedBy>
  <cp:revision>86</cp:revision>
  <dcterms:created xsi:type="dcterms:W3CDTF">2015-07-23T18:29:54Z</dcterms:created>
  <dcterms:modified xsi:type="dcterms:W3CDTF">2021-09-09T10:42:06Z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0x0101001EBAC2274BA7094F936BCB0BB318F40D</vt:lpwstr>
  </property>
</Properties>
</file>